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23" r:id="rId3"/>
    <p:sldId id="300"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03" r:id="rId18"/>
    <p:sldId id="319" r:id="rId19"/>
    <p:sldId id="340" r:id="rId20"/>
    <p:sldId id="352" r:id="rId21"/>
    <p:sldId id="342" r:id="rId22"/>
    <p:sldId id="343" r:id="rId23"/>
    <p:sldId id="344" r:id="rId24"/>
    <p:sldId id="346" r:id="rId25"/>
    <p:sldId id="348" r:id="rId26"/>
    <p:sldId id="349"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cWJrxe7uT20iNNY4vaPQ==" hashData="3lKOQCAGdES8e9Wapj98ji5m5o7gTnaZmW7a0/itEvPcA/IB5RYWRBYKmhfh3hlpeORIHcDyypd2uSRD2oh54w=="/>
  <p:extLst>
    <p:ext uri="{521415D9-36F7-43E2-AB2F-B90AF26B5E84}">
      <p14:sectionLst xmlns:p14="http://schemas.microsoft.com/office/powerpoint/2010/main">
        <p14:section name="Untitled Section" id="{E2D6AECE-E384-425A-98D9-BF8F49C6B176}">
          <p14:sldIdLst>
            <p14:sldId id="314"/>
            <p14:sldId id="323"/>
            <p14:sldId id="300"/>
            <p14:sldId id="324"/>
            <p14:sldId id="325"/>
            <p14:sldId id="326"/>
            <p14:sldId id="327"/>
            <p14:sldId id="328"/>
            <p14:sldId id="329"/>
            <p14:sldId id="330"/>
            <p14:sldId id="331"/>
            <p14:sldId id="332"/>
            <p14:sldId id="333"/>
            <p14:sldId id="334"/>
            <p14:sldId id="335"/>
            <p14:sldId id="336"/>
            <p14:sldId id="303"/>
            <p14:sldId id="319"/>
            <p14:sldId id="340"/>
            <p14:sldId id="352"/>
            <p14:sldId id="342"/>
            <p14:sldId id="343"/>
            <p14:sldId id="344"/>
            <p14:sldId id="346"/>
            <p14:sldId id="348"/>
            <p14:sldId id="349"/>
            <p14:sldId id="3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13C"/>
    <a:srgbClr val="FFC928"/>
    <a:srgbClr val="E48C29"/>
    <a:srgbClr val="B1BAD1"/>
    <a:srgbClr val="93A5C9"/>
    <a:srgbClr val="B23E26"/>
    <a:srgbClr val="AF602A"/>
    <a:srgbClr val="88A0C8"/>
    <a:srgbClr val="EEF3EC"/>
    <a:srgbClr val="FC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437" autoAdjust="0"/>
    <p:restoredTop sz="94660"/>
  </p:normalViewPr>
  <p:slideViewPr>
    <p:cSldViewPr snapToGrid="0">
      <p:cViewPr varScale="1">
        <p:scale>
          <a:sx n="87" d="100"/>
          <a:sy n="87" d="100"/>
        </p:scale>
        <p:origin x="546"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pic>
        <p:nvPicPr>
          <p:cNvPr id="3" name="Picture 2">
            <a:extLst>
              <a:ext uri="{FF2B5EF4-FFF2-40B4-BE49-F238E27FC236}">
                <a16:creationId xmlns:a16="http://schemas.microsoft.com/office/drawing/2014/main" id="{CE7D3E13-7C27-49E7-8BFE-58160C80CF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522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18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409181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2562" y="878541"/>
            <a:ext cx="9641237" cy="5298422"/>
          </a:xfrm>
        </p:spPr>
        <p:txBody>
          <a:bodyPr/>
          <a:lstStyle>
            <a:lvl1pPr>
              <a:lnSpc>
                <a:spcPct val="100000"/>
              </a:lnSpc>
              <a:spcBef>
                <a:spcPts val="24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201755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2562" y="988408"/>
            <a:ext cx="9641237" cy="954520"/>
          </a:xfrm>
        </p:spPr>
        <p:txBody>
          <a:bodyPr/>
          <a:lstStyle>
            <a:lvl1pPr>
              <a:defRPr/>
            </a:lvl1pPr>
          </a:lstStyle>
          <a:p>
            <a:r>
              <a:rPr lang="en-US" dirty="0"/>
              <a:t>Click to edit Master title style</a:t>
            </a:r>
            <a:br>
              <a:rPr lang="en-US" dirty="0"/>
            </a:br>
            <a:r>
              <a:rPr lang="en-US" dirty="0"/>
              <a:t>;</a:t>
            </a:r>
            <a:r>
              <a:rPr lang="en-US" dirty="0" err="1"/>
              <a:t>lkj;lkjl;kj</a:t>
            </a:r>
            <a:endParaRPr lang="en-US" dirty="0"/>
          </a:p>
        </p:txBody>
      </p:sp>
      <p:sp>
        <p:nvSpPr>
          <p:cNvPr id="3" name="Content Placeholder 2"/>
          <p:cNvSpPr>
            <a:spLocks noGrp="1"/>
          </p:cNvSpPr>
          <p:nvPr>
            <p:ph idx="1" hasCustomPrompt="1"/>
          </p:nvPr>
        </p:nvSpPr>
        <p:spPr>
          <a:xfrm>
            <a:off x="1712562" y="2144109"/>
            <a:ext cx="9641237" cy="4032853"/>
          </a:xfrm>
        </p:spPr>
        <p:txBody>
          <a:bodyPr/>
          <a:lstStyle>
            <a:lvl1pPr marL="0" indent="0">
              <a:lnSpc>
                <a:spcPct val="100000"/>
              </a:lnSpc>
              <a:spcBef>
                <a:spcPts val="24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Asdfasdlkjfas;ldjf;alsdkjf;laksdj;flaksjd;lfajsd;lfja;sldfj;alsdjf;alsdjf;lasdjkf;laksjd;flaksjd;lfakjsd;lfakjsd;ljkas;dlfja;sldfj;asldjf;alsdjf;lakjsd;flaksjd;flaksjdf;lasdf</a:t>
            </a:r>
          </a:p>
        </p:txBody>
      </p:sp>
      <p:sp>
        <p:nvSpPr>
          <p:cNvPr id="4" name="Date Placeholder 3"/>
          <p:cNvSpPr>
            <a:spLocks noGrp="1"/>
          </p:cNvSpPr>
          <p:nvPr>
            <p:ph type="dt" sz="half" idx="10"/>
          </p:nvPr>
        </p:nvSpPr>
        <p:spPr/>
        <p:txBody>
          <a:bodyPr/>
          <a:lstStyle/>
          <a:p>
            <a:fld id="{50FCAA81-9E98-479C-B86C-374905A97B01}"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244602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12562" y="788719"/>
            <a:ext cx="9641237" cy="4705994"/>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0FCAA81-9E98-479C-B86C-374905A97B01}"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F076-783D-429B-8612-EB9483A24508}" type="slidenum">
              <a:rPr lang="en-US" smtClean="0"/>
              <a:t>‹#›</a:t>
            </a:fld>
            <a:endParaRPr lang="en-US"/>
          </a:p>
        </p:txBody>
      </p:sp>
    </p:spTree>
    <p:extLst>
      <p:ext uri="{BB962C8B-B14F-4D97-AF65-F5344CB8AC3E}">
        <p14:creationId xmlns:p14="http://schemas.microsoft.com/office/powerpoint/2010/main" val="71492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CAA81-9E98-479C-B86C-374905A97B01}"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8F076-783D-429B-8612-EB9483A24508}" type="slidenum">
              <a:rPr lang="en-US" smtClean="0"/>
              <a:t>‹#›</a:t>
            </a:fld>
            <a:endParaRPr lang="en-US"/>
          </a:p>
        </p:txBody>
      </p:sp>
      <p:pic>
        <p:nvPicPr>
          <p:cNvPr id="6" name="Picture 5">
            <a:extLst>
              <a:ext uri="{FF2B5EF4-FFF2-40B4-BE49-F238E27FC236}">
                <a16:creationId xmlns:a16="http://schemas.microsoft.com/office/drawing/2014/main" id="{D48EBEC1-671D-47FF-9CB2-D0C4FA53FF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02B6CEB-C230-45F7-A057-0CDA59AAFE81}"/>
              </a:ext>
            </a:extLst>
          </p:cNvPr>
          <p:cNvSpPr>
            <a:spLocks noGrp="1"/>
          </p:cNvSpPr>
          <p:nvPr>
            <p:ph type="title"/>
          </p:nvPr>
        </p:nvSpPr>
        <p:spPr>
          <a:xfrm>
            <a:off x="850005" y="788719"/>
            <a:ext cx="10728101" cy="4705994"/>
          </a:xfrm>
        </p:spPr>
        <p:txBody>
          <a:bodyPr/>
          <a:lstStyle/>
          <a:p>
            <a:r>
              <a:rPr lang="en-US" dirty="0"/>
              <a:t>Click to edit Master title style</a:t>
            </a:r>
          </a:p>
        </p:txBody>
      </p:sp>
    </p:spTree>
    <p:extLst>
      <p:ext uri="{BB962C8B-B14F-4D97-AF65-F5344CB8AC3E}">
        <p14:creationId xmlns:p14="http://schemas.microsoft.com/office/powerpoint/2010/main" val="17744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2" y="434031"/>
            <a:ext cx="12192001" cy="654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50FCAA81-9E98-479C-B86C-374905A97B01}"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8F076-783D-429B-8612-EB9483A24508}" type="slidenum">
              <a:rPr lang="en-US" smtClean="0"/>
              <a:t>‹#›</a:t>
            </a:fld>
            <a:endParaRPr lang="en-US"/>
          </a:p>
        </p:txBody>
      </p:sp>
      <p:pic>
        <p:nvPicPr>
          <p:cNvPr id="9" name="Picture 8">
            <a:extLst>
              <a:ext uri="{FF2B5EF4-FFF2-40B4-BE49-F238E27FC236}">
                <a16:creationId xmlns:a16="http://schemas.microsoft.com/office/drawing/2014/main" id="{FFBB55F9-3435-494C-9AB9-1081E3D0C2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974958"/>
          </a:xfrm>
          <a:prstGeom prst="rect">
            <a:avLst/>
          </a:prstGeom>
        </p:spPr>
      </p:pic>
    </p:spTree>
    <p:extLst>
      <p:ext uri="{BB962C8B-B14F-4D97-AF65-F5344CB8AC3E}">
        <p14:creationId xmlns:p14="http://schemas.microsoft.com/office/powerpoint/2010/main" val="396628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72A71-47C1-4E87-956B-6E6A3CBB10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712562" y="788719"/>
            <a:ext cx="9762514" cy="95451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2562" y="1825625"/>
            <a:ext cx="976251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12562" y="6356350"/>
            <a:ext cx="30526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CAA81-9E98-479C-B86C-374905A97B01}" type="datetimeFigureOut">
              <a:rPr lang="en-US" smtClean="0"/>
              <a:t>6/9/2019</a:t>
            </a:fld>
            <a:endParaRPr lang="en-US"/>
          </a:p>
        </p:txBody>
      </p:sp>
      <p:sp>
        <p:nvSpPr>
          <p:cNvPr id="5" name="Footer Placeholder 4"/>
          <p:cNvSpPr>
            <a:spLocks noGrp="1"/>
          </p:cNvSpPr>
          <p:nvPr>
            <p:ph type="ftr" sz="quarter" idx="3"/>
          </p:nvPr>
        </p:nvSpPr>
        <p:spPr>
          <a:xfrm>
            <a:off x="4893972" y="6356350"/>
            <a:ext cx="431442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37182" y="6356350"/>
            <a:ext cx="24083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8F076-783D-429B-8612-EB9483A24508}" type="slidenum">
              <a:rPr lang="en-US" smtClean="0"/>
              <a:t>‹#›</a:t>
            </a:fld>
            <a:endParaRPr lang="en-US"/>
          </a:p>
        </p:txBody>
      </p:sp>
    </p:spTree>
    <p:extLst>
      <p:ext uri="{BB962C8B-B14F-4D97-AF65-F5344CB8AC3E}">
        <p14:creationId xmlns:p14="http://schemas.microsoft.com/office/powerpoint/2010/main" val="629630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4" r:id="rId5"/>
    <p:sldLayoutId id="2147483655" r:id="rId6"/>
    <p:sldLayoutId id="2147483661" r:id="rId7"/>
  </p:sldLayoutIdLst>
  <p:txStyles>
    <p:title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p:titleStyle>
    <p:bodyStyle>
      <a:lvl1pPr marL="228600" indent="-228600" algn="l" defTabSz="914400" rtl="0" eaLnBrk="1" latinLnBrk="0" hangingPunct="1">
        <a:lnSpc>
          <a:spcPct val="90000"/>
        </a:lnSpc>
        <a:spcBef>
          <a:spcPts val="1000"/>
        </a:spcBef>
        <a:buClr>
          <a:srgbClr val="E48C29"/>
        </a:buClr>
        <a:buFont typeface="Arial" panose="020B0604020202020204" pitchFamily="34" charset="0"/>
        <a:buChar char="•"/>
        <a:defRPr sz="2800" kern="1200">
          <a:solidFill>
            <a:schemeClr val="bg1"/>
          </a:solidFill>
          <a:latin typeface="Fira Sans" pitchFamily="34" charset="0"/>
          <a:ea typeface="+mn-ea"/>
          <a:cs typeface="+mn-cs"/>
        </a:defRPr>
      </a:lvl1pPr>
      <a:lvl2pPr marL="685800" indent="-228600" algn="l" defTabSz="914400" rtl="0" eaLnBrk="1" latinLnBrk="0" hangingPunct="1">
        <a:lnSpc>
          <a:spcPct val="90000"/>
        </a:lnSpc>
        <a:spcBef>
          <a:spcPts val="500"/>
        </a:spcBef>
        <a:buClr>
          <a:srgbClr val="E48C29"/>
        </a:buClr>
        <a:buFont typeface="Arial" panose="020B0604020202020204" pitchFamily="34" charset="0"/>
        <a:buChar char="•"/>
        <a:defRPr sz="2400" kern="1200">
          <a:solidFill>
            <a:schemeClr val="bg1"/>
          </a:solidFill>
          <a:latin typeface="Fira Sans" pitchFamily="34" charset="0"/>
          <a:ea typeface="+mn-ea"/>
          <a:cs typeface="+mn-cs"/>
        </a:defRPr>
      </a:lvl2pPr>
      <a:lvl3pPr marL="1143000" indent="-228600" algn="l" defTabSz="914400" rtl="0" eaLnBrk="1" latinLnBrk="0" hangingPunct="1">
        <a:lnSpc>
          <a:spcPct val="90000"/>
        </a:lnSpc>
        <a:spcBef>
          <a:spcPts val="500"/>
        </a:spcBef>
        <a:buClr>
          <a:srgbClr val="E48C29"/>
        </a:buClr>
        <a:buFont typeface="Arial" panose="020B0604020202020204" pitchFamily="34" charset="0"/>
        <a:buChar char="•"/>
        <a:defRPr sz="2000" kern="1200">
          <a:solidFill>
            <a:schemeClr val="bg1"/>
          </a:solidFill>
          <a:latin typeface="Fira Sans" pitchFamily="34" charset="0"/>
          <a:ea typeface="+mn-ea"/>
          <a:cs typeface="+mn-cs"/>
        </a:defRPr>
      </a:lvl3pPr>
      <a:lvl4pPr marL="16002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4pPr>
      <a:lvl5pPr marL="20574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gwenr\BLONDIE\00%20GRAPHICS\10%20Lighthouse%20Ministry\00%20PPT%20decks\8-Week%20Class\Week%201_Our%20Position%20in%20Christ\original\blondantelope.wmv" TargetMode="External"/><Relationship Id="rId1" Type="http://schemas.microsoft.com/office/2007/relationships/media" Target="file:///C:\Users\gwenr\BLONDIE\00%20GRAPHICS\10%20Lighthouse%20Ministry\00%20PPT%20decks\8-Week%20Class\Week%201_Our%20Position%20in%20Christ\original\blondantelope.wmv"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D338-3653-405C-892C-42071E910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354BF5-EF5D-4E19-8834-A3C542353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A8444F9-A81B-43FA-B19B-1DEA5BF91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700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814029" cy="901521"/>
          </a:xfrm>
        </p:spPr>
        <p:txBody>
          <a:bodyPr>
            <a:noAutofit/>
          </a:bodyPr>
          <a:lstStyle/>
          <a:p>
            <a:r>
              <a:rPr lang="en-US" sz="5400" dirty="0"/>
              <a:t>4. His Contrasting Approach</a:t>
            </a:r>
          </a:p>
        </p:txBody>
      </p:sp>
      <p:sp>
        <p:nvSpPr>
          <p:cNvPr id="7" name="Content Placeholder 6"/>
          <p:cNvSpPr>
            <a:spLocks noGrp="1"/>
          </p:cNvSpPr>
          <p:nvPr>
            <p:ph idx="1"/>
          </p:nvPr>
        </p:nvSpPr>
        <p:spPr>
          <a:xfrm>
            <a:off x="1712562" y="1970466"/>
            <a:ext cx="9994333" cy="4120781"/>
          </a:xfrm>
        </p:spPr>
        <p:txBody>
          <a:bodyPr>
            <a:normAutofit/>
          </a:bodyPr>
          <a:lstStyle/>
          <a:p>
            <a:r>
              <a:rPr lang="en-US" sz="3200" b="1" i="1" dirty="0">
                <a:solidFill>
                  <a:srgbClr val="E48C29"/>
                </a:solidFill>
              </a:rPr>
              <a:t>Toward us: </a:t>
            </a:r>
            <a:br>
              <a:rPr lang="en-US" sz="3200" i="1" dirty="0">
                <a:solidFill>
                  <a:srgbClr val="E48C29"/>
                </a:solidFill>
              </a:rPr>
            </a:br>
            <a:r>
              <a:rPr lang="en-US" sz="3200" i="1" dirty="0"/>
              <a:t>“Christ Jesus came into the world to save sinners.”  </a:t>
            </a:r>
            <a:br>
              <a:rPr lang="en-US" sz="3200" i="1" dirty="0"/>
            </a:br>
            <a:r>
              <a:rPr lang="en-US" sz="2400" i="1" dirty="0"/>
              <a:t>(1 Timothy 1:15)</a:t>
            </a:r>
            <a:br>
              <a:rPr lang="en-US" sz="2400" i="1" dirty="0"/>
            </a:br>
            <a:endParaRPr lang="en-US" sz="2400" i="1" dirty="0"/>
          </a:p>
          <a:p>
            <a:r>
              <a:rPr lang="en-US" sz="3200" b="1" i="1" dirty="0">
                <a:solidFill>
                  <a:srgbClr val="E48C29"/>
                </a:solidFill>
              </a:rPr>
              <a:t>Toward the Enemy: </a:t>
            </a:r>
            <a:br>
              <a:rPr lang="en-US" sz="3200" i="1" dirty="0">
                <a:solidFill>
                  <a:srgbClr val="E48C29"/>
                </a:solidFill>
              </a:rPr>
            </a:br>
            <a:r>
              <a:rPr lang="en-US" sz="3200" i="1" dirty="0"/>
              <a:t>“The Son of God appeared for this purpose, to destroy the works of the devil.”  </a:t>
            </a:r>
            <a:r>
              <a:rPr lang="en-US" sz="2400" i="1" dirty="0"/>
              <a:t>(1 John 3:8)</a:t>
            </a:r>
            <a:endParaRPr lang="en-US" sz="3200" i="1" dirty="0"/>
          </a:p>
        </p:txBody>
      </p:sp>
    </p:spTree>
    <p:extLst>
      <p:ext uri="{BB962C8B-B14F-4D97-AF65-F5344CB8AC3E}">
        <p14:creationId xmlns:p14="http://schemas.microsoft.com/office/powerpoint/2010/main" val="113852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814029" cy="901521"/>
          </a:xfrm>
        </p:spPr>
        <p:txBody>
          <a:bodyPr>
            <a:noAutofit/>
          </a:bodyPr>
          <a:lstStyle/>
          <a:p>
            <a:r>
              <a:rPr lang="en-US" sz="5400" dirty="0"/>
              <a:t>5. His Calling to His Disciples</a:t>
            </a:r>
          </a:p>
        </p:txBody>
      </p:sp>
      <p:sp>
        <p:nvSpPr>
          <p:cNvPr id="7" name="Content Placeholder 6"/>
          <p:cNvSpPr>
            <a:spLocks noGrp="1"/>
          </p:cNvSpPr>
          <p:nvPr>
            <p:ph idx="1"/>
          </p:nvPr>
        </p:nvSpPr>
        <p:spPr>
          <a:xfrm>
            <a:off x="1712562" y="1970466"/>
            <a:ext cx="9118570" cy="4120781"/>
          </a:xfrm>
        </p:spPr>
        <p:txBody>
          <a:bodyPr>
            <a:normAutofit/>
          </a:bodyPr>
          <a:lstStyle/>
          <a:p>
            <a:r>
              <a:rPr lang="en-US" sz="3200" i="1" dirty="0"/>
              <a:t>“And having summoned His twelve disciples, He gave them authority over unclean spirits, to cast them out, …”  </a:t>
            </a:r>
            <a:r>
              <a:rPr lang="en-US" sz="2600" i="1" dirty="0"/>
              <a:t>(Matthew 10:1 – see also Luke 9:1)</a:t>
            </a:r>
          </a:p>
          <a:p>
            <a:r>
              <a:rPr lang="en-US" sz="3200" i="1" dirty="0"/>
              <a:t>“And He appointed twelve, that they might be with Him, and that He might send them out to preach, and to have authority to cast out the demons.”  </a:t>
            </a:r>
            <a:r>
              <a:rPr lang="en-US" sz="2600" i="1" dirty="0"/>
              <a:t>(Mark 3:14, 15)</a:t>
            </a:r>
          </a:p>
        </p:txBody>
      </p:sp>
    </p:spTree>
    <p:extLst>
      <p:ext uri="{BB962C8B-B14F-4D97-AF65-F5344CB8AC3E}">
        <p14:creationId xmlns:p14="http://schemas.microsoft.com/office/powerpoint/2010/main" val="2415447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814029" cy="901521"/>
          </a:xfrm>
        </p:spPr>
        <p:txBody>
          <a:bodyPr>
            <a:noAutofit/>
          </a:bodyPr>
          <a:lstStyle/>
          <a:p>
            <a:r>
              <a:rPr lang="en-US" sz="5400" dirty="0"/>
              <a:t>6. His Stated Intent</a:t>
            </a:r>
          </a:p>
        </p:txBody>
      </p:sp>
      <p:sp>
        <p:nvSpPr>
          <p:cNvPr id="7" name="Content Placeholder 6"/>
          <p:cNvSpPr>
            <a:spLocks noGrp="1"/>
          </p:cNvSpPr>
          <p:nvPr>
            <p:ph idx="1"/>
          </p:nvPr>
        </p:nvSpPr>
        <p:spPr>
          <a:xfrm>
            <a:off x="1712562" y="1970466"/>
            <a:ext cx="9118570" cy="4120781"/>
          </a:xfrm>
        </p:spPr>
        <p:txBody>
          <a:bodyPr>
            <a:normAutofit/>
          </a:bodyPr>
          <a:lstStyle/>
          <a:p>
            <a:r>
              <a:rPr lang="en-US" sz="3600" i="1" dirty="0"/>
              <a:t>“I will build my Church and the ‘presiding authorities’ (gates) of hell shall not prevail against it!”  </a:t>
            </a:r>
            <a:r>
              <a:rPr lang="en-US" i="1" dirty="0"/>
              <a:t>(Matthew 16:18)</a:t>
            </a:r>
          </a:p>
        </p:txBody>
      </p:sp>
    </p:spTree>
    <p:extLst>
      <p:ext uri="{BB962C8B-B14F-4D97-AF65-F5344CB8AC3E}">
        <p14:creationId xmlns:p14="http://schemas.microsoft.com/office/powerpoint/2010/main" val="360897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814029" cy="901521"/>
          </a:xfrm>
        </p:spPr>
        <p:txBody>
          <a:bodyPr>
            <a:noAutofit/>
          </a:bodyPr>
          <a:lstStyle/>
          <a:p>
            <a:r>
              <a:rPr lang="en-US" sz="5300" dirty="0"/>
              <a:t>7. His Delegation of the Mission</a:t>
            </a:r>
          </a:p>
        </p:txBody>
      </p:sp>
      <p:sp>
        <p:nvSpPr>
          <p:cNvPr id="7" name="Content Placeholder 6"/>
          <p:cNvSpPr>
            <a:spLocks noGrp="1"/>
          </p:cNvSpPr>
          <p:nvPr>
            <p:ph idx="1"/>
          </p:nvPr>
        </p:nvSpPr>
        <p:spPr>
          <a:xfrm>
            <a:off x="1712561" y="1970466"/>
            <a:ext cx="9685241" cy="4120781"/>
          </a:xfrm>
        </p:spPr>
        <p:txBody>
          <a:bodyPr>
            <a:normAutofit/>
          </a:bodyPr>
          <a:lstStyle/>
          <a:p>
            <a:r>
              <a:rPr lang="en-US" sz="3200" i="1" dirty="0"/>
              <a:t>“All authority has been given to me in heaven and on earth. Going therefore, disciple all the nations, baptizing them into the name of the Father and of the Son and of the Holy Spirit; teaching them to observe all things whatsoever I commanded you.”</a:t>
            </a:r>
          </a:p>
          <a:p>
            <a:r>
              <a:rPr lang="en-US" sz="2400" i="1" dirty="0"/>
              <a:t>(Matthew 28:18-20 – Berry’s Interlinear New Testament)</a:t>
            </a:r>
          </a:p>
        </p:txBody>
      </p:sp>
    </p:spTree>
    <p:extLst>
      <p:ext uri="{BB962C8B-B14F-4D97-AF65-F5344CB8AC3E}">
        <p14:creationId xmlns:p14="http://schemas.microsoft.com/office/powerpoint/2010/main" val="415359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685239" cy="1146220"/>
          </a:xfrm>
        </p:spPr>
        <p:txBody>
          <a:bodyPr>
            <a:noAutofit/>
          </a:bodyPr>
          <a:lstStyle/>
          <a:p>
            <a:r>
              <a:rPr lang="en-US" dirty="0"/>
              <a:t>How Believers are Linked to the Life and Mission of Jesus</a:t>
            </a:r>
          </a:p>
        </p:txBody>
      </p:sp>
      <p:sp>
        <p:nvSpPr>
          <p:cNvPr id="7" name="Content Placeholder 6"/>
          <p:cNvSpPr>
            <a:spLocks noGrp="1"/>
          </p:cNvSpPr>
          <p:nvPr>
            <p:ph idx="1"/>
          </p:nvPr>
        </p:nvSpPr>
        <p:spPr>
          <a:xfrm>
            <a:off x="1712561" y="2318198"/>
            <a:ext cx="9685241" cy="3773050"/>
          </a:xfrm>
        </p:spPr>
        <p:txBody>
          <a:bodyPr>
            <a:normAutofit/>
          </a:bodyPr>
          <a:lstStyle/>
          <a:p>
            <a:r>
              <a:rPr lang="en-US" i="1" dirty="0"/>
              <a:t>"Remember the word that I said to you, 'A slave is not greater than his master.’ If they persecuted Me, they will also persecute you; if they kept My word, they will keep yours also.”  (John 15:20)</a:t>
            </a:r>
          </a:p>
          <a:p>
            <a:r>
              <a:rPr lang="en-US" i="1" dirty="0"/>
              <a:t>"By this we know that we are in Him: The one who says he abides in Him ought himself to walk in the same manner as He walked.”  (1 John 2:5-6)</a:t>
            </a:r>
          </a:p>
          <a:p>
            <a:endParaRPr lang="en-US" sz="2400" i="1" dirty="0"/>
          </a:p>
        </p:txBody>
      </p:sp>
    </p:spTree>
    <p:extLst>
      <p:ext uri="{BB962C8B-B14F-4D97-AF65-F5344CB8AC3E}">
        <p14:creationId xmlns:p14="http://schemas.microsoft.com/office/powerpoint/2010/main" val="47382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685239" cy="811369"/>
          </a:xfrm>
        </p:spPr>
        <p:txBody>
          <a:bodyPr>
            <a:noAutofit/>
          </a:bodyPr>
          <a:lstStyle/>
          <a:p>
            <a:r>
              <a:rPr lang="en-US" sz="4800" dirty="0"/>
              <a:t>Other Words to Believers</a:t>
            </a:r>
          </a:p>
        </p:txBody>
      </p:sp>
      <p:sp>
        <p:nvSpPr>
          <p:cNvPr id="7" name="Content Placeholder 6"/>
          <p:cNvSpPr>
            <a:spLocks noGrp="1"/>
          </p:cNvSpPr>
          <p:nvPr>
            <p:ph idx="1"/>
          </p:nvPr>
        </p:nvSpPr>
        <p:spPr>
          <a:xfrm>
            <a:off x="1751198" y="1867437"/>
            <a:ext cx="9981456" cy="4223811"/>
          </a:xfrm>
        </p:spPr>
        <p:txBody>
          <a:bodyPr>
            <a:normAutofit/>
          </a:bodyPr>
          <a:lstStyle/>
          <a:p>
            <a:pPr defTabSz="801688"/>
            <a:r>
              <a:rPr lang="en-US" sz="2500" b="1" i="1" dirty="0">
                <a:solidFill>
                  <a:srgbClr val="E48C29"/>
                </a:solidFill>
              </a:rPr>
              <a:t>2 Corinthians 2:10, 11</a:t>
            </a:r>
            <a:r>
              <a:rPr lang="en-US" sz="2500" i="1" dirty="0">
                <a:solidFill>
                  <a:srgbClr val="E48C29"/>
                </a:solidFill>
              </a:rPr>
              <a:t>	</a:t>
            </a:r>
            <a:r>
              <a:rPr lang="en-US" sz="2500" i="1" dirty="0"/>
              <a:t>No advantage to Satan – not ignorant…</a:t>
            </a:r>
          </a:p>
          <a:p>
            <a:pPr>
              <a:tabLst>
                <a:tab pos="3206750" algn="l"/>
              </a:tabLst>
            </a:pPr>
            <a:r>
              <a:rPr lang="en-US" sz="2500" b="1" i="1" dirty="0">
                <a:solidFill>
                  <a:srgbClr val="E48C29"/>
                </a:solidFill>
              </a:rPr>
              <a:t>2 Corinthians 10:3, 4 </a:t>
            </a:r>
            <a:r>
              <a:rPr lang="en-US" sz="2500" i="1" dirty="0"/>
              <a:t>	“We do not war according to the flesh…”</a:t>
            </a:r>
          </a:p>
          <a:p>
            <a:pPr defTabSz="801688"/>
            <a:r>
              <a:rPr lang="en-US" sz="2500" b="1" i="1" dirty="0">
                <a:solidFill>
                  <a:srgbClr val="E48C29"/>
                </a:solidFill>
              </a:rPr>
              <a:t>Galatians 4:8.9</a:t>
            </a:r>
            <a:r>
              <a:rPr lang="en-US" sz="2500" i="1" dirty="0"/>
              <a:t>		We were slaves to “</a:t>
            </a:r>
            <a:r>
              <a:rPr lang="en-US" sz="2500" i="1" dirty="0" err="1"/>
              <a:t>stoikia</a:t>
            </a:r>
            <a:r>
              <a:rPr lang="en-US" sz="2500" i="1" dirty="0"/>
              <a:t>” or ‘ranks’</a:t>
            </a:r>
          </a:p>
          <a:p>
            <a:pPr defTabSz="801688"/>
            <a:r>
              <a:rPr lang="en-US" sz="2500" b="1" i="1" dirty="0">
                <a:solidFill>
                  <a:srgbClr val="E48C29"/>
                </a:solidFill>
              </a:rPr>
              <a:t>Ephesians 1:18-2:6</a:t>
            </a:r>
            <a:r>
              <a:rPr lang="en-US" sz="2500" i="1" dirty="0"/>
              <a:t>	“…far above all rule and authority…” (us too!)</a:t>
            </a:r>
          </a:p>
          <a:p>
            <a:pPr defTabSz="801688"/>
            <a:r>
              <a:rPr lang="en-US" sz="2500" b="1" i="1" dirty="0">
                <a:solidFill>
                  <a:srgbClr val="E48C29"/>
                </a:solidFill>
              </a:rPr>
              <a:t>Ephesians 3:8-12</a:t>
            </a:r>
            <a:r>
              <a:rPr lang="en-US" sz="2500" i="1" dirty="0"/>
              <a:t>		“…made known to rulers and authorities…”</a:t>
            </a:r>
            <a:r>
              <a:rPr lang="en-US" sz="2400" i="1" dirty="0"/>
              <a:t>		</a:t>
            </a:r>
          </a:p>
        </p:txBody>
      </p:sp>
    </p:spTree>
    <p:extLst>
      <p:ext uri="{BB962C8B-B14F-4D97-AF65-F5344CB8AC3E}">
        <p14:creationId xmlns:p14="http://schemas.microsoft.com/office/powerpoint/2010/main" val="121157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875763"/>
            <a:ext cx="9685239" cy="811369"/>
          </a:xfrm>
        </p:spPr>
        <p:txBody>
          <a:bodyPr>
            <a:noAutofit/>
          </a:bodyPr>
          <a:lstStyle/>
          <a:p>
            <a:r>
              <a:rPr lang="en-US" sz="4800" dirty="0"/>
              <a:t>Other Words to Believers</a:t>
            </a:r>
          </a:p>
        </p:txBody>
      </p:sp>
      <p:sp>
        <p:nvSpPr>
          <p:cNvPr id="7" name="Content Placeholder 6"/>
          <p:cNvSpPr>
            <a:spLocks noGrp="1"/>
          </p:cNvSpPr>
          <p:nvPr>
            <p:ph idx="1"/>
          </p:nvPr>
        </p:nvSpPr>
        <p:spPr>
          <a:xfrm>
            <a:off x="1751198" y="1867437"/>
            <a:ext cx="9981456" cy="4223811"/>
          </a:xfrm>
        </p:spPr>
        <p:txBody>
          <a:bodyPr>
            <a:normAutofit/>
          </a:bodyPr>
          <a:lstStyle/>
          <a:p>
            <a:pPr defTabSz="801688"/>
            <a:r>
              <a:rPr lang="en-US" sz="2500" b="1" i="1" dirty="0">
                <a:solidFill>
                  <a:srgbClr val="E48C29"/>
                </a:solidFill>
              </a:rPr>
              <a:t>Ephesians 4:26, 27 </a:t>
            </a:r>
            <a:r>
              <a:rPr lang="en-US" sz="2500" i="1" dirty="0"/>
              <a:t>	“Do not give the devil an opportunity.”</a:t>
            </a:r>
          </a:p>
          <a:p>
            <a:pPr>
              <a:tabLst>
                <a:tab pos="3206750" algn="l"/>
              </a:tabLst>
            </a:pPr>
            <a:r>
              <a:rPr lang="en-US" sz="2500" b="1" i="1" dirty="0">
                <a:solidFill>
                  <a:srgbClr val="E48C29"/>
                </a:solidFill>
              </a:rPr>
              <a:t>Ephesians 6:10-20 </a:t>
            </a:r>
            <a:r>
              <a:rPr lang="en-US" sz="2500" i="1" dirty="0"/>
              <a:t>	“For our struggle is against rulers, powers…”</a:t>
            </a:r>
          </a:p>
          <a:p>
            <a:pPr defTabSz="801688"/>
            <a:r>
              <a:rPr lang="en-US" sz="2500" b="1" i="1" dirty="0">
                <a:solidFill>
                  <a:srgbClr val="E48C29"/>
                </a:solidFill>
              </a:rPr>
              <a:t>1 Timothy 4:1</a:t>
            </a:r>
            <a:r>
              <a:rPr lang="en-US" sz="2500" i="1" dirty="0"/>
              <a:t>		“…and doctrines of demons,”</a:t>
            </a:r>
          </a:p>
          <a:p>
            <a:pPr defTabSz="801688"/>
            <a:r>
              <a:rPr lang="en-US" sz="2500" b="1" i="1" dirty="0">
                <a:solidFill>
                  <a:srgbClr val="E48C29"/>
                </a:solidFill>
              </a:rPr>
              <a:t>James 4:7</a:t>
            </a:r>
            <a:r>
              <a:rPr lang="en-US" sz="2500" i="1" dirty="0">
                <a:solidFill>
                  <a:srgbClr val="E48C29"/>
                </a:solidFill>
              </a:rPr>
              <a:t>		</a:t>
            </a:r>
            <a:r>
              <a:rPr lang="en-US" sz="2500" i="1" dirty="0"/>
              <a:t>	“Therefore submit to God and </a:t>
            </a:r>
            <a:r>
              <a:rPr lang="en-US" sz="2500" b="1" i="1" u="sng" dirty="0"/>
              <a:t>resist</a:t>
            </a:r>
            <a:r>
              <a:rPr lang="en-US" sz="2500" i="1" dirty="0"/>
              <a:t>”</a:t>
            </a:r>
          </a:p>
          <a:p>
            <a:pPr defTabSz="801688"/>
            <a:r>
              <a:rPr lang="en-US" sz="2500" b="1" i="1" dirty="0">
                <a:solidFill>
                  <a:srgbClr val="E48C29"/>
                </a:solidFill>
              </a:rPr>
              <a:t>1 Peter 5:8, 9</a:t>
            </a:r>
            <a:r>
              <a:rPr lang="en-US" sz="2500" i="1" dirty="0"/>
              <a:t>		“Your adversary, the devil, prowls – </a:t>
            </a:r>
            <a:r>
              <a:rPr lang="en-US" sz="2500" b="1" i="1" u="sng" dirty="0"/>
              <a:t>resist</a:t>
            </a:r>
            <a:r>
              <a:rPr lang="en-US" sz="2500" i="1" dirty="0"/>
              <a:t>”</a:t>
            </a:r>
            <a:r>
              <a:rPr lang="en-US" sz="2400" i="1" dirty="0"/>
              <a:t>		</a:t>
            </a:r>
          </a:p>
        </p:txBody>
      </p:sp>
    </p:spTree>
    <p:extLst>
      <p:ext uri="{BB962C8B-B14F-4D97-AF65-F5344CB8AC3E}">
        <p14:creationId xmlns:p14="http://schemas.microsoft.com/office/powerpoint/2010/main" val="428499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563" y="437565"/>
            <a:ext cx="9092072" cy="954520"/>
          </a:xfrm>
        </p:spPr>
        <p:txBody>
          <a:bodyPr>
            <a:normAutofit/>
          </a:bodyPr>
          <a:lstStyle/>
          <a:p>
            <a:r>
              <a:rPr lang="en-US" dirty="0"/>
              <a:t>How We Got Here</a:t>
            </a:r>
          </a:p>
        </p:txBody>
      </p:sp>
      <p:sp>
        <p:nvSpPr>
          <p:cNvPr id="3" name="Content Placeholder 2"/>
          <p:cNvSpPr>
            <a:spLocks noGrp="1"/>
          </p:cNvSpPr>
          <p:nvPr>
            <p:ph idx="1"/>
          </p:nvPr>
        </p:nvSpPr>
        <p:spPr>
          <a:xfrm>
            <a:off x="1710725" y="1575412"/>
            <a:ext cx="9725459" cy="4737253"/>
          </a:xfrm>
        </p:spPr>
        <p:txBody>
          <a:bodyPr>
            <a:normAutofit lnSpcReduction="10000"/>
          </a:bodyPr>
          <a:lstStyle/>
          <a:p>
            <a:pPr marL="231775" indent="-231775">
              <a:buFont typeface="Arial" panose="020B0604020202020204" pitchFamily="34" charset="0"/>
              <a:buChar char="•"/>
            </a:pPr>
            <a:r>
              <a:rPr lang="en-US" b="1" i="1" dirty="0">
                <a:solidFill>
                  <a:srgbClr val="E48C29"/>
                </a:solidFill>
              </a:rPr>
              <a:t>Genesis 1:26   </a:t>
            </a:r>
            <a:r>
              <a:rPr lang="en-US" dirty="0"/>
              <a:t>Genesis “Delegation” - Authority to Rule…over all the earth.  </a:t>
            </a:r>
            <a:r>
              <a:rPr lang="en-US" i="1" dirty="0"/>
              <a:t>(see Psalm 8:6)</a:t>
            </a:r>
          </a:p>
          <a:p>
            <a:pPr marL="231775" indent="-231775">
              <a:buFont typeface="Arial" panose="020B0604020202020204" pitchFamily="34" charset="0"/>
              <a:buChar char="•"/>
            </a:pPr>
            <a:r>
              <a:rPr lang="en-US" b="1" i="1" dirty="0">
                <a:solidFill>
                  <a:srgbClr val="E48C29"/>
                </a:solidFill>
              </a:rPr>
              <a:t>Genesis 3:1  </a:t>
            </a:r>
            <a:r>
              <a:rPr lang="en-US" dirty="0"/>
              <a:t>Authority lost by stepping out of God’s authority. No longer rulers of God’s creation, but slaves having “handed over” our dominion. </a:t>
            </a:r>
            <a:r>
              <a:rPr lang="en-US" i="1" dirty="0"/>
              <a:t>(John 12:31, 14:30, 16:11, Luke 4:6) </a:t>
            </a:r>
            <a:br>
              <a:rPr lang="en-US" dirty="0"/>
            </a:br>
            <a:r>
              <a:rPr lang="en-US" sz="2400" i="1" dirty="0"/>
              <a:t>(Note Romans 6:16, We are slaves to the one we obey.)</a:t>
            </a:r>
          </a:p>
          <a:p>
            <a:pPr marL="231775" indent="-231775">
              <a:buFont typeface="Arial" panose="020B0604020202020204" pitchFamily="34" charset="0"/>
              <a:buChar char="•"/>
            </a:pPr>
            <a:r>
              <a:rPr lang="en-US" b="1" i="1" dirty="0">
                <a:solidFill>
                  <a:srgbClr val="E48C29"/>
                </a:solidFill>
              </a:rPr>
              <a:t>Genesis 6:5  </a:t>
            </a:r>
            <a:r>
              <a:rPr lang="en-US" dirty="0"/>
              <a:t>The yeast of the lie does its work – (knowledge of good AND evil? Not any more…).  An earth ruled by the destroyer was destroyed.</a:t>
            </a:r>
          </a:p>
          <a:p>
            <a:pPr marL="231775" indent="-231775">
              <a:buFont typeface="Arial" panose="020B0604020202020204" pitchFamily="34" charset="0"/>
              <a:buChar char="•"/>
            </a:pPr>
            <a:endParaRPr lang="en-US" dirty="0"/>
          </a:p>
        </p:txBody>
      </p:sp>
    </p:spTree>
    <p:extLst>
      <p:ext uri="{BB962C8B-B14F-4D97-AF65-F5344CB8AC3E}">
        <p14:creationId xmlns:p14="http://schemas.microsoft.com/office/powerpoint/2010/main" val="375820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EBF6D5-7E1E-4F5D-8646-F4E67B87470C}"/>
              </a:ext>
            </a:extLst>
          </p:cNvPr>
          <p:cNvSpPr txBox="1"/>
          <p:nvPr/>
        </p:nvSpPr>
        <p:spPr>
          <a:xfrm>
            <a:off x="1940767" y="1743238"/>
            <a:ext cx="5850294" cy="523220"/>
          </a:xfrm>
          <a:prstGeom prst="rect">
            <a:avLst/>
          </a:prstGeom>
          <a:noFill/>
        </p:spPr>
        <p:txBody>
          <a:bodyPr wrap="square" rtlCol="0">
            <a:spAutoFit/>
          </a:bodyPr>
          <a:lstStyle/>
          <a:p>
            <a:r>
              <a:rPr lang="en-US" sz="2800" dirty="0">
                <a:latin typeface="Bree Serif" panose="02000503040000020004" pitchFamily="50" charset="0"/>
              </a:rPr>
              <a:t>Spiritual Warfare</a:t>
            </a:r>
          </a:p>
        </p:txBody>
      </p:sp>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1"/>
            <a:ext cx="12192000" cy="6858000"/>
          </a:xfrm>
          <a:prstGeom prst="rect">
            <a:avLst/>
          </a:prstGeom>
        </p:spPr>
      </p:pic>
      <p:sp>
        <p:nvSpPr>
          <p:cNvPr id="41" name="Rectangle 3">
            <a:extLst>
              <a:ext uri="{FF2B5EF4-FFF2-40B4-BE49-F238E27FC236}">
                <a16:creationId xmlns:a16="http://schemas.microsoft.com/office/drawing/2014/main" id="{8CBB2B9F-DEC7-4EBD-BCF3-E7F8877F9AC9}"/>
              </a:ext>
            </a:extLst>
          </p:cNvPr>
          <p:cNvSpPr txBox="1">
            <a:spLocks noChangeArrowheads="1"/>
          </p:cNvSpPr>
          <p:nvPr/>
        </p:nvSpPr>
        <p:spPr bwMode="auto">
          <a:xfrm>
            <a:off x="8494004" y="646646"/>
            <a:ext cx="348564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Fira Sans" panose="020B0503050000020004" pitchFamily="34" charset="0"/>
              </a:rPr>
              <a:t>Position in Christ…</a:t>
            </a:r>
          </a:p>
        </p:txBody>
      </p:sp>
      <p:grpSp>
        <p:nvGrpSpPr>
          <p:cNvPr id="3" name="Group 2">
            <a:extLst>
              <a:ext uri="{FF2B5EF4-FFF2-40B4-BE49-F238E27FC236}">
                <a16:creationId xmlns:a16="http://schemas.microsoft.com/office/drawing/2014/main" id="{CFBD529D-546F-49E4-99DF-428975A98866}"/>
              </a:ext>
            </a:extLst>
          </p:cNvPr>
          <p:cNvGrpSpPr/>
          <p:nvPr/>
        </p:nvGrpSpPr>
        <p:grpSpPr>
          <a:xfrm>
            <a:off x="649994" y="933510"/>
            <a:ext cx="10900321" cy="2978395"/>
            <a:chOff x="513348" y="933510"/>
            <a:chExt cx="11036968" cy="2978395"/>
          </a:xfrm>
        </p:grpSpPr>
        <p:sp>
          <p:nvSpPr>
            <p:cNvPr id="40" name="AutoShape 2">
              <a:extLst>
                <a:ext uri="{FF2B5EF4-FFF2-40B4-BE49-F238E27FC236}">
                  <a16:creationId xmlns:a16="http://schemas.microsoft.com/office/drawing/2014/main" id="{9F48EDBB-72B6-4F96-921A-EAF24C42AE17}"/>
                </a:ext>
              </a:extLst>
            </p:cNvPr>
            <p:cNvSpPr>
              <a:spLocks noChangeArrowheads="1"/>
            </p:cNvSpPr>
            <p:nvPr/>
          </p:nvSpPr>
          <p:spPr bwMode="auto">
            <a:xfrm>
              <a:off x="914400" y="933510"/>
              <a:ext cx="9336833" cy="2978395"/>
            </a:xfrm>
            <a:custGeom>
              <a:avLst/>
              <a:gdLst>
                <a:gd name="T0" fmla="*/ 3505200 w 21600"/>
                <a:gd name="T1" fmla="*/ 0 h 21600"/>
                <a:gd name="T2" fmla="*/ 46087 w 21600"/>
                <a:gd name="T3" fmla="*/ 1424058 h 21600"/>
                <a:gd name="T4" fmla="*/ 3505200 w 21600"/>
                <a:gd name="T5" fmla="*/ 37070 h 21600"/>
                <a:gd name="T6" fmla="*/ 6964313 w 21600"/>
                <a:gd name="T7" fmla="*/ 1424058 h 21600"/>
                <a:gd name="T8" fmla="*/ 0 60000 65536"/>
                <a:gd name="T9" fmla="*/ 0 60000 65536"/>
                <a:gd name="T10" fmla="*/ 0 60000 65536"/>
                <a:gd name="T11" fmla="*/ 0 60000 65536"/>
                <a:gd name="T12" fmla="*/ 0 w 21600"/>
                <a:gd name="T13" fmla="*/ 0 h 21600"/>
                <a:gd name="T14" fmla="*/ 21600 w 21600"/>
                <a:gd name="T15" fmla="*/ 7830 h 21600"/>
              </a:gdLst>
              <a:ahLst/>
              <a:cxnLst>
                <a:cxn ang="T8">
                  <a:pos x="T0" y="T1"/>
                </a:cxn>
                <a:cxn ang="T9">
                  <a:pos x="T2" y="T3"/>
                </a:cxn>
                <a:cxn ang="T10">
                  <a:pos x="T4" y="T5"/>
                </a:cxn>
                <a:cxn ang="T11">
                  <a:pos x="T6" y="T7"/>
                </a:cxn>
              </a:cxnLst>
              <a:rect l="T12" t="T13" r="T14" b="T15"/>
              <a:pathLst>
                <a:path w="21600" h="21600">
                  <a:moveTo>
                    <a:pt x="284" y="10908"/>
                  </a:moveTo>
                  <a:cubicBezTo>
                    <a:pt x="284" y="10872"/>
                    <a:pt x="284" y="10836"/>
                    <a:pt x="284" y="10800"/>
                  </a:cubicBezTo>
                  <a:cubicBezTo>
                    <a:pt x="284" y="4992"/>
                    <a:pt x="4992" y="284"/>
                    <a:pt x="10800" y="284"/>
                  </a:cubicBezTo>
                  <a:cubicBezTo>
                    <a:pt x="16607" y="284"/>
                    <a:pt x="21316" y="4992"/>
                    <a:pt x="21316" y="10800"/>
                  </a:cubicBezTo>
                  <a:cubicBezTo>
                    <a:pt x="21316" y="10836"/>
                    <a:pt x="21315" y="10872"/>
                    <a:pt x="21315" y="10908"/>
                  </a:cubicBezTo>
                  <a:lnTo>
                    <a:pt x="21599" y="10911"/>
                  </a:lnTo>
                  <a:cubicBezTo>
                    <a:pt x="21599" y="10874"/>
                    <a:pt x="21600" y="10837"/>
                    <a:pt x="21600" y="10800"/>
                  </a:cubicBezTo>
                  <a:cubicBezTo>
                    <a:pt x="21600" y="4835"/>
                    <a:pt x="16764" y="0"/>
                    <a:pt x="10800" y="0"/>
                  </a:cubicBezTo>
                  <a:cubicBezTo>
                    <a:pt x="4835" y="0"/>
                    <a:pt x="0" y="4835"/>
                    <a:pt x="0" y="10800"/>
                  </a:cubicBezTo>
                  <a:cubicBezTo>
                    <a:pt x="0" y="10837"/>
                    <a:pt x="0" y="10874"/>
                    <a:pt x="0" y="10911"/>
                  </a:cubicBezTo>
                  <a:lnTo>
                    <a:pt x="284" y="10908"/>
                  </a:lnTo>
                  <a:close/>
                </a:path>
              </a:pathLst>
            </a:cu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ira Sans" panose="020B0503050000020004" pitchFamily="34" charset="0"/>
              </a:endParaRPr>
            </a:p>
          </p:txBody>
        </p:sp>
        <p:sp>
          <p:nvSpPr>
            <p:cNvPr id="42" name="AutoShape 4">
              <a:extLst>
                <a:ext uri="{FF2B5EF4-FFF2-40B4-BE49-F238E27FC236}">
                  <a16:creationId xmlns:a16="http://schemas.microsoft.com/office/drawing/2014/main" id="{C4CF4BBB-0D73-46E1-9684-CC70C7BEDFDE}"/>
                </a:ext>
              </a:extLst>
            </p:cNvPr>
            <p:cNvSpPr>
              <a:spLocks noChangeArrowheads="1"/>
            </p:cNvSpPr>
            <p:nvPr/>
          </p:nvSpPr>
          <p:spPr bwMode="auto">
            <a:xfrm>
              <a:off x="513348" y="2295702"/>
              <a:ext cx="11036968" cy="364046"/>
            </a:xfrm>
            <a:prstGeom prst="rightArrow">
              <a:avLst>
                <a:gd name="adj1" fmla="val 31250"/>
                <a:gd name="adj2" fmla="val 131944"/>
              </a:avLst>
            </a:prstGeom>
            <a:solidFill>
              <a:srgbClr val="FFC928"/>
            </a:solidFill>
            <a:ln w="9525">
              <a:no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Fira Sans" panose="020B0503050000020004" pitchFamily="34" charset="0"/>
              </a:endParaRPr>
            </a:p>
          </p:txBody>
        </p:sp>
      </p:grpSp>
      <p:sp>
        <p:nvSpPr>
          <p:cNvPr id="43" name="Text Box 5">
            <a:extLst>
              <a:ext uri="{FF2B5EF4-FFF2-40B4-BE49-F238E27FC236}">
                <a16:creationId xmlns:a16="http://schemas.microsoft.com/office/drawing/2014/main" id="{21AB67E0-29B7-488F-AD95-4A8915C1D9B7}"/>
              </a:ext>
            </a:extLst>
          </p:cNvPr>
          <p:cNvSpPr txBox="1">
            <a:spLocks noChangeArrowheads="1"/>
          </p:cNvSpPr>
          <p:nvPr/>
        </p:nvSpPr>
        <p:spPr bwMode="auto">
          <a:xfrm>
            <a:off x="931992" y="520998"/>
            <a:ext cx="4896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dirty="0">
                <a:solidFill>
                  <a:srgbClr val="FBC13C"/>
                </a:solidFill>
                <a:latin typeface="Fira Sans" panose="020B0503050000020004" pitchFamily="34" charset="0"/>
              </a:rPr>
              <a:t>Genesis 4:7  </a:t>
            </a:r>
            <a:r>
              <a:rPr lang="en-US" altLang="en-US" sz="2000" i="1" dirty="0">
                <a:solidFill>
                  <a:srgbClr val="FFFFFF"/>
                </a:solidFill>
                <a:latin typeface="Fira Sans" panose="020B0503050000020004" pitchFamily="34" charset="0"/>
              </a:rPr>
              <a:t>“…you must </a:t>
            </a:r>
            <a:r>
              <a:rPr lang="en-US" altLang="en-US" sz="2000" b="1" i="1" dirty="0">
                <a:solidFill>
                  <a:srgbClr val="FFFFFF"/>
                </a:solidFill>
                <a:latin typeface="Fira Sans" panose="020B0503050000020004" pitchFamily="34" charset="0"/>
              </a:rPr>
              <a:t>master</a:t>
            </a:r>
            <a:r>
              <a:rPr lang="en-US" altLang="en-US" sz="2000" i="1" dirty="0">
                <a:solidFill>
                  <a:srgbClr val="FFFFFF"/>
                </a:solidFill>
                <a:latin typeface="Fira Sans" panose="020B0503050000020004" pitchFamily="34" charset="0"/>
              </a:rPr>
              <a:t> it”</a:t>
            </a:r>
          </a:p>
        </p:txBody>
      </p:sp>
      <p:sp>
        <p:nvSpPr>
          <p:cNvPr id="44" name="Text Box 7">
            <a:extLst>
              <a:ext uri="{FF2B5EF4-FFF2-40B4-BE49-F238E27FC236}">
                <a16:creationId xmlns:a16="http://schemas.microsoft.com/office/drawing/2014/main" id="{0F03586F-63CA-4012-9366-FA903DA0A7A9}"/>
              </a:ext>
            </a:extLst>
          </p:cNvPr>
          <p:cNvSpPr txBox="1">
            <a:spLocks noChangeArrowheads="1"/>
          </p:cNvSpPr>
          <p:nvPr/>
        </p:nvSpPr>
        <p:spPr bwMode="auto">
          <a:xfrm>
            <a:off x="920975" y="2787895"/>
            <a:ext cx="11469104" cy="363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ts val="1700"/>
              </a:lnSpc>
              <a:spcBef>
                <a:spcPts val="600"/>
              </a:spcBef>
              <a:spcAft>
                <a:spcPct val="0"/>
              </a:spcAft>
              <a:buClrTx/>
              <a:buSzTx/>
              <a:buFontTx/>
              <a:buNone/>
              <a:tabLst/>
              <a:defRPr/>
            </a:pPr>
            <a:r>
              <a:rPr kumimoji="0" lang="en-US" altLang="en-US" sz="2000" b="1" i="0" u="none" strike="noStrike" kern="0" cap="none" spc="0" normalizeH="0" baseline="0" noProof="0" dirty="0">
                <a:ln>
                  <a:noFill/>
                </a:ln>
                <a:solidFill>
                  <a:srgbClr val="FBC13C"/>
                </a:solidFill>
                <a:effectLst/>
                <a:uLnTx/>
                <a:uFillTx/>
                <a:latin typeface="Fira Sans" panose="020B0503050000020004" pitchFamily="34" charset="0"/>
              </a:rPr>
              <a:t>Genesis 1:26</a:t>
            </a:r>
            <a:r>
              <a:rPr kumimoji="0" lang="en-US" altLang="en-US" sz="2000" b="0" i="0" u="none" strike="noStrike" kern="0" cap="none" spc="0" normalizeH="0" baseline="0" noProof="0" dirty="0">
                <a:ln>
                  <a:noFill/>
                </a:ln>
                <a:solidFill>
                  <a:srgbClr val="FBC13C"/>
                </a:solidFill>
                <a:effectLst/>
                <a:uLnTx/>
                <a:uFillTx/>
                <a:latin typeface="Fira Sans" panose="020B0503050000020004" pitchFamily="34" charset="0"/>
              </a:rPr>
              <a:t>    </a:t>
            </a:r>
            <a:r>
              <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rPr>
              <a:t>Man—Created to rule over the earth</a:t>
            </a:r>
            <a:br>
              <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rPr>
            </a:br>
            <a:endPar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endParaRPr>
          </a:p>
          <a:p>
            <a:pPr fontAlgn="base">
              <a:lnSpc>
                <a:spcPts val="1700"/>
              </a:lnSpc>
              <a:spcBef>
                <a:spcPts val="600"/>
              </a:spcBef>
              <a:spcAft>
                <a:spcPct val="0"/>
              </a:spcAft>
            </a:pPr>
            <a:r>
              <a:rPr lang="en-US" altLang="en-US" sz="2000" b="1" kern="0" dirty="0">
                <a:solidFill>
                  <a:srgbClr val="FBC13C"/>
                </a:solidFill>
                <a:latin typeface="Fira Sans" panose="020B0503050000020004" pitchFamily="34" charset="0"/>
              </a:rPr>
              <a:t>Genesis 3:1      </a:t>
            </a:r>
            <a:r>
              <a:rPr lang="en-US" altLang="en-US" sz="2000" kern="0" dirty="0">
                <a:solidFill>
                  <a:schemeClr val="bg1"/>
                </a:solidFill>
                <a:latin typeface="Fira Sans" panose="020B0503050000020004" pitchFamily="34" charset="0"/>
              </a:rPr>
              <a:t>“Serpent” … Whisperer</a:t>
            </a:r>
          </a:p>
          <a:p>
            <a:pPr fontAlgn="base">
              <a:lnSpc>
                <a:spcPts val="1700"/>
              </a:lnSpc>
              <a:spcBef>
                <a:spcPts val="600"/>
              </a:spcBef>
              <a:spcAft>
                <a:spcPct val="0"/>
              </a:spcAft>
            </a:pPr>
            <a:endParaRPr lang="en-US" altLang="en-US" sz="2000" b="1" kern="0" dirty="0">
              <a:solidFill>
                <a:srgbClr val="FBC13C"/>
              </a:solidFill>
              <a:latin typeface="Fira Sans" panose="020B0503050000020004" pitchFamily="34" charset="0"/>
            </a:endParaRPr>
          </a:p>
          <a:p>
            <a:pPr fontAlgn="base">
              <a:lnSpc>
                <a:spcPts val="1700"/>
              </a:lnSpc>
              <a:spcBef>
                <a:spcPts val="600"/>
              </a:spcBef>
              <a:spcAft>
                <a:spcPct val="0"/>
              </a:spcAft>
            </a:pPr>
            <a:r>
              <a:rPr lang="en-US" altLang="en-US" sz="2000" b="1" kern="0" dirty="0">
                <a:solidFill>
                  <a:srgbClr val="FBC13C"/>
                </a:solidFill>
                <a:latin typeface="Fira Sans" panose="020B0503050000020004" pitchFamily="34" charset="0"/>
              </a:rPr>
              <a:t>Genesis 3:1-4   </a:t>
            </a:r>
            <a:r>
              <a:rPr lang="en-US" altLang="en-US" sz="2000" kern="0" dirty="0">
                <a:solidFill>
                  <a:schemeClr val="bg1"/>
                </a:solidFill>
                <a:latin typeface="Fira Sans" panose="020B0503050000020004" pitchFamily="34" charset="0"/>
              </a:rPr>
              <a:t>First Spiritual Attach</a:t>
            </a:r>
          </a:p>
          <a:p>
            <a:pPr marL="396875" indent="-60325" fontAlgn="base">
              <a:lnSpc>
                <a:spcPts val="1700"/>
              </a:lnSpc>
              <a:spcBef>
                <a:spcPts val="600"/>
              </a:spcBef>
              <a:spcAft>
                <a:spcPct val="0"/>
              </a:spcAft>
              <a:buFont typeface="Arial" panose="020B0604020202020204" pitchFamily="34" charset="0"/>
              <a:buChar char="•"/>
            </a:pPr>
            <a:r>
              <a:rPr lang="en-US" altLang="en-US" sz="2000" i="1" kern="0" dirty="0">
                <a:solidFill>
                  <a:schemeClr val="bg1"/>
                </a:solidFill>
                <a:latin typeface="Fira Sans" panose="020B0503050000020004" pitchFamily="34" charset="0"/>
              </a:rPr>
              <a:t>Took what God had said and </a:t>
            </a:r>
            <a:r>
              <a:rPr lang="en-US" altLang="en-US" sz="2000" i="1" kern="0" dirty="0">
                <a:solidFill>
                  <a:srgbClr val="FBC13C"/>
                </a:solidFill>
                <a:latin typeface="Fira Sans" panose="020B0503050000020004" pitchFamily="34" charset="0"/>
              </a:rPr>
              <a:t>turned it around</a:t>
            </a:r>
          </a:p>
          <a:p>
            <a:pPr marL="396875" indent="-60325" fontAlgn="base">
              <a:lnSpc>
                <a:spcPts val="1700"/>
              </a:lnSpc>
              <a:spcBef>
                <a:spcPts val="600"/>
              </a:spcBef>
              <a:spcAft>
                <a:spcPct val="0"/>
              </a:spcAft>
              <a:buFont typeface="Arial" panose="020B0604020202020204" pitchFamily="34" charset="0"/>
              <a:buChar char="•"/>
            </a:pPr>
            <a:r>
              <a:rPr lang="en-US" altLang="en-US" sz="2000" i="1" kern="0" dirty="0">
                <a:solidFill>
                  <a:schemeClr val="bg1"/>
                </a:solidFill>
                <a:latin typeface="Fira Sans" panose="020B0503050000020004" pitchFamily="34" charset="0"/>
              </a:rPr>
              <a:t>“Experience the bad so you would </a:t>
            </a:r>
            <a:r>
              <a:rPr lang="en-US" altLang="en-US" sz="2000" b="1" i="1" kern="0" dirty="0">
                <a:solidFill>
                  <a:schemeClr val="bg1"/>
                </a:solidFill>
                <a:latin typeface="Fira Sans" panose="020B0503050000020004" pitchFamily="34" charset="0"/>
              </a:rPr>
              <a:t>know</a:t>
            </a:r>
            <a:r>
              <a:rPr lang="en-US" altLang="en-US" sz="2000" i="1" kern="0" dirty="0">
                <a:solidFill>
                  <a:schemeClr val="bg1"/>
                </a:solidFill>
                <a:latin typeface="Fira Sans" panose="020B0503050000020004" pitchFamily="34" charset="0"/>
              </a:rPr>
              <a:t> the good”</a:t>
            </a:r>
            <a:br>
              <a:rPr lang="en-US" altLang="en-US" sz="2000" i="1" kern="0" dirty="0">
                <a:solidFill>
                  <a:schemeClr val="bg1"/>
                </a:solidFill>
                <a:latin typeface="Fira Sans" panose="020B0503050000020004" pitchFamily="34" charset="0"/>
              </a:rPr>
            </a:br>
            <a:endParaRPr kumimoji="0" lang="en-US" altLang="en-US" sz="2000" b="1" i="0" u="none" strike="noStrike" kern="0" cap="none" spc="0" normalizeH="0" baseline="0" noProof="0" dirty="0">
              <a:ln>
                <a:noFill/>
              </a:ln>
              <a:solidFill>
                <a:srgbClr val="FFFFFF"/>
              </a:solidFill>
              <a:effectLst/>
              <a:uLnTx/>
              <a:uFillTx/>
              <a:latin typeface="Fira Sans" panose="020B0503050000020004" pitchFamily="34" charset="0"/>
            </a:endParaRPr>
          </a:p>
          <a:p>
            <a:pPr marL="0" marR="0" lvl="0" indent="0" defTabSz="914400" eaLnBrk="1" fontAlgn="base" latinLnBrk="0" hangingPunct="1">
              <a:lnSpc>
                <a:spcPts val="1700"/>
              </a:lnSpc>
              <a:spcBef>
                <a:spcPts val="600"/>
              </a:spcBef>
              <a:spcAft>
                <a:spcPct val="0"/>
              </a:spcAft>
              <a:buClrTx/>
              <a:buSzTx/>
              <a:buFontTx/>
              <a:buNone/>
              <a:tabLst/>
              <a:defRPr/>
            </a:pPr>
            <a:r>
              <a:rPr lang="en-US" altLang="en-US" sz="2000" b="1" kern="0" dirty="0">
                <a:solidFill>
                  <a:schemeClr val="bg1"/>
                </a:solidFill>
                <a:latin typeface="Fira Sans" panose="020B0503050000020004" pitchFamily="34" charset="0"/>
              </a:rPr>
              <a:t>Satan stole the AUTHORITY God gave to man</a:t>
            </a:r>
            <a:br>
              <a:rPr lang="en-US" altLang="en-US" sz="2000" b="1" kern="0" dirty="0">
                <a:solidFill>
                  <a:schemeClr val="bg1"/>
                </a:solidFill>
                <a:latin typeface="Fira Sans" panose="020B0503050000020004" pitchFamily="34" charset="0"/>
              </a:rPr>
            </a:br>
            <a:endParaRPr kumimoji="0" lang="en-US" altLang="en-US" sz="2000" b="1" i="0" u="none" strike="noStrike" kern="0" cap="none" spc="0" normalizeH="0" baseline="0" noProof="0" dirty="0">
              <a:ln>
                <a:noFill/>
              </a:ln>
              <a:solidFill>
                <a:srgbClr val="FBC13C"/>
              </a:solidFill>
              <a:effectLst/>
              <a:uLnTx/>
              <a:uFillTx/>
              <a:latin typeface="Fira Sans" panose="020B0503050000020004" pitchFamily="34" charset="0"/>
            </a:endParaRPr>
          </a:p>
          <a:p>
            <a:pPr marL="0" marR="0" lvl="0" indent="0" defTabSz="914400" eaLnBrk="1" fontAlgn="base" latinLnBrk="0" hangingPunct="1">
              <a:lnSpc>
                <a:spcPts val="1700"/>
              </a:lnSpc>
              <a:spcBef>
                <a:spcPts val="600"/>
              </a:spcBef>
              <a:spcAft>
                <a:spcPct val="0"/>
              </a:spcAft>
              <a:buClrTx/>
              <a:buSzTx/>
              <a:buFontTx/>
              <a:buNone/>
              <a:tabLst/>
              <a:defRPr/>
            </a:pPr>
            <a:r>
              <a:rPr lang="en-US" altLang="en-US" sz="2000" b="1" kern="0" dirty="0">
                <a:solidFill>
                  <a:srgbClr val="FBC13C"/>
                </a:solidFill>
                <a:latin typeface="Fira Sans" panose="020B0503050000020004" pitchFamily="34" charset="0"/>
              </a:rPr>
              <a:t>Genesis 4:7     </a:t>
            </a:r>
            <a:r>
              <a:rPr lang="en-US" altLang="en-US" sz="2000" kern="0" dirty="0">
                <a:solidFill>
                  <a:srgbClr val="FFFFFF"/>
                </a:solidFill>
                <a:latin typeface="Fira Sans" panose="020B0503050000020004" pitchFamily="34" charset="0"/>
              </a:rPr>
              <a:t>Cain warned by God  </a:t>
            </a:r>
            <a:r>
              <a:rPr lang="en-US" altLang="en-US" sz="2000" i="1" kern="0" dirty="0">
                <a:solidFill>
                  <a:srgbClr val="FFFFFF"/>
                </a:solidFill>
                <a:latin typeface="Fira Sans" panose="020B0503050000020004" pitchFamily="34" charset="0"/>
              </a:rPr>
              <a:t>(Sin “the offender” at the door)</a:t>
            </a:r>
          </a:p>
          <a:p>
            <a:pPr marL="396875" indent="-60325" fontAlgn="base">
              <a:lnSpc>
                <a:spcPts val="1700"/>
              </a:lnSpc>
              <a:spcBef>
                <a:spcPts val="600"/>
              </a:spcBef>
              <a:spcAft>
                <a:spcPct val="0"/>
              </a:spcAft>
              <a:buFont typeface="Arial" panose="020B0604020202020204" pitchFamily="34" charset="0"/>
              <a:buChar char="•"/>
            </a:pPr>
            <a:r>
              <a:rPr lang="en-US" altLang="en-US" sz="2000" i="1" kern="0" dirty="0">
                <a:solidFill>
                  <a:schemeClr val="bg1"/>
                </a:solidFill>
                <a:latin typeface="Fira Sans" panose="020B0503050000020004" pitchFamily="34" charset="0"/>
              </a:rPr>
              <a:t>Waiting for you</a:t>
            </a:r>
          </a:p>
          <a:p>
            <a:pPr marL="396875" indent="-60325" fontAlgn="base">
              <a:lnSpc>
                <a:spcPts val="1700"/>
              </a:lnSpc>
              <a:spcBef>
                <a:spcPts val="600"/>
              </a:spcBef>
              <a:spcAft>
                <a:spcPct val="0"/>
              </a:spcAft>
              <a:buFont typeface="Arial" panose="020B0604020202020204" pitchFamily="34" charset="0"/>
              <a:buChar char="•"/>
            </a:pPr>
            <a:r>
              <a:rPr kumimoji="0" lang="en-US" altLang="en-US" sz="2000" i="1" u="none" strike="noStrike" kern="0" cap="none" spc="0" normalizeH="0" baseline="0" noProof="0" dirty="0">
                <a:ln>
                  <a:noFill/>
                </a:ln>
                <a:solidFill>
                  <a:schemeClr val="bg1"/>
                </a:solidFill>
                <a:effectLst/>
                <a:uLnTx/>
                <a:uFillTx/>
                <a:latin typeface="Fira Sans" panose="020B0503050000020004" pitchFamily="34" charset="0"/>
              </a:rPr>
              <a:t>You must </a:t>
            </a:r>
            <a:r>
              <a:rPr kumimoji="0" lang="en-US" altLang="en-US" sz="2000" b="1" i="1" u="none" strike="noStrike" kern="0" cap="none" spc="0" normalizeH="0" baseline="0" noProof="0" dirty="0">
                <a:ln>
                  <a:noFill/>
                </a:ln>
                <a:solidFill>
                  <a:schemeClr val="bg1"/>
                </a:solidFill>
                <a:effectLst/>
                <a:uLnTx/>
                <a:uFillTx/>
                <a:latin typeface="Fira Sans" panose="020B0503050000020004" pitchFamily="34" charset="0"/>
              </a:rPr>
              <a:t>master</a:t>
            </a:r>
            <a:r>
              <a:rPr kumimoji="0" lang="en-US" altLang="en-US" sz="2000" i="1" u="none" strike="noStrike" kern="0" cap="none" spc="0" normalizeH="0" baseline="0" noProof="0" dirty="0">
                <a:ln>
                  <a:noFill/>
                </a:ln>
                <a:solidFill>
                  <a:schemeClr val="bg1"/>
                </a:solidFill>
                <a:effectLst/>
                <a:uLnTx/>
                <a:uFillTx/>
                <a:latin typeface="Fira Sans" panose="020B0503050000020004" pitchFamily="34" charset="0"/>
              </a:rPr>
              <a:t> it</a:t>
            </a:r>
            <a:endPar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endParaRPr>
          </a:p>
        </p:txBody>
      </p:sp>
      <p:sp>
        <p:nvSpPr>
          <p:cNvPr id="46" name="Text Box 10">
            <a:extLst>
              <a:ext uri="{FF2B5EF4-FFF2-40B4-BE49-F238E27FC236}">
                <a16:creationId xmlns:a16="http://schemas.microsoft.com/office/drawing/2014/main" id="{4FAC66D5-4E5D-46E1-9B40-FBC7C44A6FA4}"/>
              </a:ext>
            </a:extLst>
          </p:cNvPr>
          <p:cNvSpPr txBox="1">
            <a:spLocks noChangeArrowheads="1"/>
          </p:cNvSpPr>
          <p:nvPr/>
        </p:nvSpPr>
        <p:spPr bwMode="auto">
          <a:xfrm>
            <a:off x="1431925" y="650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a:solidFill>
                <a:srgbClr val="FFFFFF"/>
              </a:solidFill>
              <a:latin typeface="Fira Sans" panose="020B0503050000020004" pitchFamily="34" charset="0"/>
            </a:endParaRPr>
          </a:p>
        </p:txBody>
      </p:sp>
      <p:sp>
        <p:nvSpPr>
          <p:cNvPr id="47" name="Text Box 12">
            <a:extLst>
              <a:ext uri="{FF2B5EF4-FFF2-40B4-BE49-F238E27FC236}">
                <a16:creationId xmlns:a16="http://schemas.microsoft.com/office/drawing/2014/main" id="{B989E630-5FDC-4DCA-849D-9F8BD1F6F702}"/>
              </a:ext>
            </a:extLst>
          </p:cNvPr>
          <p:cNvSpPr txBox="1">
            <a:spLocks noChangeArrowheads="1"/>
          </p:cNvSpPr>
          <p:nvPr/>
        </p:nvSpPr>
        <p:spPr bwMode="auto">
          <a:xfrm>
            <a:off x="5410200" y="1143000"/>
            <a:ext cx="1158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1200" i="1">
              <a:solidFill>
                <a:srgbClr val="FFFFFF"/>
              </a:solidFill>
              <a:latin typeface="Fira Sans" panose="020B0503050000020004" pitchFamily="34" charset="0"/>
            </a:endParaRPr>
          </a:p>
        </p:txBody>
      </p:sp>
      <p:sp>
        <p:nvSpPr>
          <p:cNvPr id="52" name="Text Box 18">
            <a:extLst>
              <a:ext uri="{FF2B5EF4-FFF2-40B4-BE49-F238E27FC236}">
                <a16:creationId xmlns:a16="http://schemas.microsoft.com/office/drawing/2014/main" id="{61BE4E9F-A839-4297-97E2-75CB211442A0}"/>
              </a:ext>
            </a:extLst>
          </p:cNvPr>
          <p:cNvSpPr txBox="1">
            <a:spLocks noChangeArrowheads="1"/>
          </p:cNvSpPr>
          <p:nvPr/>
        </p:nvSpPr>
        <p:spPr bwMode="auto">
          <a:xfrm>
            <a:off x="2941505" y="1304721"/>
            <a:ext cx="668833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dirty="0">
                <a:solidFill>
                  <a:srgbClr val="FBC13C"/>
                </a:solidFill>
                <a:latin typeface="Fira Sans" panose="020B0503050000020004" pitchFamily="34" charset="0"/>
              </a:rPr>
              <a:t>Zechariah 4:7  </a:t>
            </a:r>
            <a:r>
              <a:rPr lang="en-US" altLang="en-US" sz="2000" b="1" dirty="0">
                <a:solidFill>
                  <a:srgbClr val="FFFFFF"/>
                </a:solidFill>
                <a:latin typeface="Fira Sans" panose="020B0503050000020004" pitchFamily="34" charset="0"/>
              </a:rPr>
              <a:t>RESTORATION FORETOLD</a:t>
            </a:r>
          </a:p>
          <a:p>
            <a:pPr fontAlgn="base">
              <a:spcBef>
                <a:spcPct val="0"/>
              </a:spcBef>
              <a:spcAft>
                <a:spcPct val="0"/>
              </a:spcAft>
            </a:pPr>
            <a:r>
              <a:rPr lang="en-US" altLang="en-US" sz="2000" i="1" dirty="0">
                <a:solidFill>
                  <a:srgbClr val="FFFFFF"/>
                </a:solidFill>
                <a:latin typeface="Fira Sans" panose="020B0503050000020004" pitchFamily="34" charset="0"/>
              </a:rPr>
              <a:t>“What are you O great mountain?  Before Zerubbabel you will become a plain…”</a:t>
            </a:r>
          </a:p>
        </p:txBody>
      </p:sp>
    </p:spTree>
    <p:extLst>
      <p:ext uri="{BB962C8B-B14F-4D97-AF65-F5344CB8AC3E}">
        <p14:creationId xmlns:p14="http://schemas.microsoft.com/office/powerpoint/2010/main" val="71920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953037"/>
            <a:ext cx="8829314" cy="901521"/>
          </a:xfrm>
        </p:spPr>
        <p:txBody>
          <a:bodyPr>
            <a:noAutofit/>
          </a:bodyPr>
          <a:lstStyle/>
          <a:p>
            <a:r>
              <a:rPr lang="en-US" sz="5400" dirty="0"/>
              <a:t>Authority Restored</a:t>
            </a:r>
          </a:p>
        </p:txBody>
      </p:sp>
      <p:sp>
        <p:nvSpPr>
          <p:cNvPr id="7" name="Content Placeholder 6"/>
          <p:cNvSpPr>
            <a:spLocks noGrp="1"/>
          </p:cNvSpPr>
          <p:nvPr>
            <p:ph idx="1"/>
          </p:nvPr>
        </p:nvSpPr>
        <p:spPr>
          <a:xfrm>
            <a:off x="1712563" y="2150772"/>
            <a:ext cx="9839786" cy="4120781"/>
          </a:xfrm>
        </p:spPr>
        <p:txBody>
          <a:bodyPr>
            <a:normAutofit/>
          </a:bodyPr>
          <a:lstStyle/>
          <a:p>
            <a:r>
              <a:rPr lang="en-US" sz="3600" dirty="0"/>
              <a:t>Restoration of man’s delegated rule had to come </a:t>
            </a:r>
            <a:r>
              <a:rPr lang="en-US" sz="3600" i="1" u="sng" dirty="0">
                <a:solidFill>
                  <a:srgbClr val="FBC13C"/>
                </a:solidFill>
              </a:rPr>
              <a:t>by</a:t>
            </a:r>
            <a:r>
              <a:rPr lang="en-US" sz="3600" dirty="0"/>
              <a:t> a man, the </a:t>
            </a:r>
            <a:r>
              <a:rPr lang="en-US" sz="3600" i="1" dirty="0">
                <a:solidFill>
                  <a:srgbClr val="FBC13C"/>
                </a:solidFill>
              </a:rPr>
              <a:t>“</a:t>
            </a:r>
            <a:r>
              <a:rPr lang="en-US" sz="3600" i="1" u="sng" dirty="0">
                <a:solidFill>
                  <a:srgbClr val="FBC13C"/>
                </a:solidFill>
              </a:rPr>
              <a:t>Son of Man</a:t>
            </a:r>
            <a:r>
              <a:rPr lang="en-US" sz="3600" dirty="0">
                <a:solidFill>
                  <a:srgbClr val="FBC13C"/>
                </a:solidFill>
              </a:rPr>
              <a:t>”</a:t>
            </a:r>
            <a:r>
              <a:rPr lang="en-US" sz="3600" dirty="0"/>
              <a:t>, Jesus Christ!</a:t>
            </a:r>
            <a:endParaRPr lang="en-US" sz="3200" dirty="0"/>
          </a:p>
          <a:p>
            <a:r>
              <a:rPr lang="en-US" sz="2400" i="1" dirty="0"/>
              <a:t>(1 Corinthians 15:21-28 and Romans 5:17)</a:t>
            </a:r>
          </a:p>
        </p:txBody>
      </p:sp>
    </p:spTree>
    <p:extLst>
      <p:ext uri="{BB962C8B-B14F-4D97-AF65-F5344CB8AC3E}">
        <p14:creationId xmlns:p14="http://schemas.microsoft.com/office/powerpoint/2010/main" val="262141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4DD338-3653-405C-892C-42071E9104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354BF5-EF5D-4E19-8834-A3C542353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5A8444F9-A81B-43FA-B19B-1DEA5BF91F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2FCFA50-F47F-4C06-A0EB-0F5735EB73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2176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EBF6D5-7E1E-4F5D-8646-F4E67B87470C}"/>
              </a:ext>
            </a:extLst>
          </p:cNvPr>
          <p:cNvSpPr txBox="1"/>
          <p:nvPr/>
        </p:nvSpPr>
        <p:spPr>
          <a:xfrm>
            <a:off x="1940767" y="1743238"/>
            <a:ext cx="5850294" cy="523220"/>
          </a:xfrm>
          <a:prstGeom prst="rect">
            <a:avLst/>
          </a:prstGeom>
          <a:noFill/>
        </p:spPr>
        <p:txBody>
          <a:bodyPr wrap="square" rtlCol="0">
            <a:spAutoFit/>
          </a:bodyPr>
          <a:lstStyle/>
          <a:p>
            <a:r>
              <a:rPr lang="en-US" sz="2800" dirty="0">
                <a:latin typeface="Bree Serif" panose="02000503040000020004" pitchFamily="50" charset="0"/>
              </a:rPr>
              <a:t>Spiritual Warfare</a:t>
            </a:r>
          </a:p>
        </p:txBody>
      </p:sp>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01"/>
            <a:ext cx="12192000" cy="6858000"/>
          </a:xfrm>
          <a:prstGeom prst="rect">
            <a:avLst/>
          </a:prstGeom>
        </p:spPr>
      </p:pic>
      <p:sp>
        <p:nvSpPr>
          <p:cNvPr id="41" name="Rectangle 3">
            <a:extLst>
              <a:ext uri="{FF2B5EF4-FFF2-40B4-BE49-F238E27FC236}">
                <a16:creationId xmlns:a16="http://schemas.microsoft.com/office/drawing/2014/main" id="{8CBB2B9F-DEC7-4EBD-BCF3-E7F8877F9AC9}"/>
              </a:ext>
            </a:extLst>
          </p:cNvPr>
          <p:cNvSpPr txBox="1">
            <a:spLocks noChangeArrowheads="1"/>
          </p:cNvSpPr>
          <p:nvPr/>
        </p:nvSpPr>
        <p:spPr bwMode="auto">
          <a:xfrm>
            <a:off x="630129" y="607536"/>
            <a:ext cx="2131328" cy="88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Fira Sans" panose="020B0503050000020004" pitchFamily="34" charset="0"/>
              </a:rPr>
              <a:t>Position in Christ…</a:t>
            </a:r>
          </a:p>
        </p:txBody>
      </p:sp>
      <p:grpSp>
        <p:nvGrpSpPr>
          <p:cNvPr id="3" name="Group 2">
            <a:extLst>
              <a:ext uri="{FF2B5EF4-FFF2-40B4-BE49-F238E27FC236}">
                <a16:creationId xmlns:a16="http://schemas.microsoft.com/office/drawing/2014/main" id="{CFBD529D-546F-49E4-99DF-428975A98866}"/>
              </a:ext>
            </a:extLst>
          </p:cNvPr>
          <p:cNvGrpSpPr/>
          <p:nvPr/>
        </p:nvGrpSpPr>
        <p:grpSpPr>
          <a:xfrm>
            <a:off x="450494" y="1631766"/>
            <a:ext cx="11161712" cy="2978395"/>
            <a:chOff x="513348" y="933510"/>
            <a:chExt cx="11036968" cy="2978395"/>
          </a:xfrm>
        </p:grpSpPr>
        <p:sp>
          <p:nvSpPr>
            <p:cNvPr id="40" name="AutoShape 2">
              <a:extLst>
                <a:ext uri="{FF2B5EF4-FFF2-40B4-BE49-F238E27FC236}">
                  <a16:creationId xmlns:a16="http://schemas.microsoft.com/office/drawing/2014/main" id="{9F48EDBB-72B6-4F96-921A-EAF24C42AE17}"/>
                </a:ext>
              </a:extLst>
            </p:cNvPr>
            <p:cNvSpPr>
              <a:spLocks noChangeArrowheads="1"/>
            </p:cNvSpPr>
            <p:nvPr/>
          </p:nvSpPr>
          <p:spPr bwMode="auto">
            <a:xfrm>
              <a:off x="914400" y="933510"/>
              <a:ext cx="9336833" cy="2978395"/>
            </a:xfrm>
            <a:custGeom>
              <a:avLst/>
              <a:gdLst>
                <a:gd name="T0" fmla="*/ 3505200 w 21600"/>
                <a:gd name="T1" fmla="*/ 0 h 21600"/>
                <a:gd name="T2" fmla="*/ 46087 w 21600"/>
                <a:gd name="T3" fmla="*/ 1424058 h 21600"/>
                <a:gd name="T4" fmla="*/ 3505200 w 21600"/>
                <a:gd name="T5" fmla="*/ 37070 h 21600"/>
                <a:gd name="T6" fmla="*/ 6964313 w 21600"/>
                <a:gd name="T7" fmla="*/ 1424058 h 21600"/>
                <a:gd name="T8" fmla="*/ 0 60000 65536"/>
                <a:gd name="T9" fmla="*/ 0 60000 65536"/>
                <a:gd name="T10" fmla="*/ 0 60000 65536"/>
                <a:gd name="T11" fmla="*/ 0 60000 65536"/>
                <a:gd name="T12" fmla="*/ 0 w 21600"/>
                <a:gd name="T13" fmla="*/ 0 h 21600"/>
                <a:gd name="T14" fmla="*/ 21600 w 21600"/>
                <a:gd name="T15" fmla="*/ 7830 h 21600"/>
              </a:gdLst>
              <a:ahLst/>
              <a:cxnLst>
                <a:cxn ang="T8">
                  <a:pos x="T0" y="T1"/>
                </a:cxn>
                <a:cxn ang="T9">
                  <a:pos x="T2" y="T3"/>
                </a:cxn>
                <a:cxn ang="T10">
                  <a:pos x="T4" y="T5"/>
                </a:cxn>
                <a:cxn ang="T11">
                  <a:pos x="T6" y="T7"/>
                </a:cxn>
              </a:cxnLst>
              <a:rect l="T12" t="T13" r="T14" b="T15"/>
              <a:pathLst>
                <a:path w="21600" h="21600">
                  <a:moveTo>
                    <a:pt x="284" y="10908"/>
                  </a:moveTo>
                  <a:cubicBezTo>
                    <a:pt x="284" y="10872"/>
                    <a:pt x="284" y="10836"/>
                    <a:pt x="284" y="10800"/>
                  </a:cubicBezTo>
                  <a:cubicBezTo>
                    <a:pt x="284" y="4992"/>
                    <a:pt x="4992" y="284"/>
                    <a:pt x="10800" y="284"/>
                  </a:cubicBezTo>
                  <a:cubicBezTo>
                    <a:pt x="16607" y="284"/>
                    <a:pt x="21316" y="4992"/>
                    <a:pt x="21316" y="10800"/>
                  </a:cubicBezTo>
                  <a:cubicBezTo>
                    <a:pt x="21316" y="10836"/>
                    <a:pt x="21315" y="10872"/>
                    <a:pt x="21315" y="10908"/>
                  </a:cubicBezTo>
                  <a:lnTo>
                    <a:pt x="21599" y="10911"/>
                  </a:lnTo>
                  <a:cubicBezTo>
                    <a:pt x="21599" y="10874"/>
                    <a:pt x="21600" y="10837"/>
                    <a:pt x="21600" y="10800"/>
                  </a:cubicBezTo>
                  <a:cubicBezTo>
                    <a:pt x="21600" y="4835"/>
                    <a:pt x="16764" y="0"/>
                    <a:pt x="10800" y="0"/>
                  </a:cubicBezTo>
                  <a:cubicBezTo>
                    <a:pt x="4835" y="0"/>
                    <a:pt x="0" y="4835"/>
                    <a:pt x="0" y="10800"/>
                  </a:cubicBezTo>
                  <a:cubicBezTo>
                    <a:pt x="0" y="10837"/>
                    <a:pt x="0" y="10874"/>
                    <a:pt x="0" y="10911"/>
                  </a:cubicBezTo>
                  <a:lnTo>
                    <a:pt x="284" y="10908"/>
                  </a:lnTo>
                  <a:close/>
                </a:path>
              </a:pathLst>
            </a:cu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ira Sans" panose="020B0503050000020004" pitchFamily="34" charset="0"/>
              </a:endParaRPr>
            </a:p>
          </p:txBody>
        </p:sp>
        <p:sp>
          <p:nvSpPr>
            <p:cNvPr id="42" name="AutoShape 4">
              <a:extLst>
                <a:ext uri="{FF2B5EF4-FFF2-40B4-BE49-F238E27FC236}">
                  <a16:creationId xmlns:a16="http://schemas.microsoft.com/office/drawing/2014/main" id="{C4CF4BBB-0D73-46E1-9684-CC70C7BEDFDE}"/>
                </a:ext>
              </a:extLst>
            </p:cNvPr>
            <p:cNvSpPr>
              <a:spLocks noChangeArrowheads="1"/>
            </p:cNvSpPr>
            <p:nvPr/>
          </p:nvSpPr>
          <p:spPr bwMode="auto">
            <a:xfrm>
              <a:off x="513348" y="2295702"/>
              <a:ext cx="11036968" cy="364046"/>
            </a:xfrm>
            <a:prstGeom prst="rightArrow">
              <a:avLst>
                <a:gd name="adj1" fmla="val 31250"/>
                <a:gd name="adj2" fmla="val 131944"/>
              </a:avLst>
            </a:prstGeom>
            <a:solidFill>
              <a:srgbClr val="FFC928"/>
            </a:solidFill>
            <a:ln w="9525">
              <a:no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Fira Sans" panose="020B0503050000020004" pitchFamily="34" charset="0"/>
              </a:endParaRPr>
            </a:p>
          </p:txBody>
        </p:sp>
      </p:grpSp>
      <p:sp>
        <p:nvSpPr>
          <p:cNvPr id="46" name="Text Box 10">
            <a:extLst>
              <a:ext uri="{FF2B5EF4-FFF2-40B4-BE49-F238E27FC236}">
                <a16:creationId xmlns:a16="http://schemas.microsoft.com/office/drawing/2014/main" id="{4FAC66D5-4E5D-46E1-9B40-FBC7C44A6FA4}"/>
              </a:ext>
            </a:extLst>
          </p:cNvPr>
          <p:cNvSpPr txBox="1">
            <a:spLocks noChangeArrowheads="1"/>
          </p:cNvSpPr>
          <p:nvPr/>
        </p:nvSpPr>
        <p:spPr bwMode="auto">
          <a:xfrm>
            <a:off x="1431925" y="650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a:solidFill>
                <a:srgbClr val="FFFFFF"/>
              </a:solidFill>
              <a:latin typeface="Fira Sans" panose="020B0503050000020004" pitchFamily="34" charset="0"/>
            </a:endParaRPr>
          </a:p>
        </p:txBody>
      </p:sp>
      <p:sp>
        <p:nvSpPr>
          <p:cNvPr id="47" name="Text Box 12">
            <a:extLst>
              <a:ext uri="{FF2B5EF4-FFF2-40B4-BE49-F238E27FC236}">
                <a16:creationId xmlns:a16="http://schemas.microsoft.com/office/drawing/2014/main" id="{B989E630-5FDC-4DCA-849D-9F8BD1F6F702}"/>
              </a:ext>
            </a:extLst>
          </p:cNvPr>
          <p:cNvSpPr txBox="1">
            <a:spLocks noChangeArrowheads="1"/>
          </p:cNvSpPr>
          <p:nvPr/>
        </p:nvSpPr>
        <p:spPr bwMode="auto">
          <a:xfrm>
            <a:off x="5410200" y="1143000"/>
            <a:ext cx="1158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sz="1200" i="1">
              <a:solidFill>
                <a:srgbClr val="FFFFFF"/>
              </a:solidFill>
              <a:latin typeface="Fira Sans" panose="020B0503050000020004" pitchFamily="34" charset="0"/>
            </a:endParaRPr>
          </a:p>
        </p:txBody>
      </p:sp>
      <p:sp>
        <p:nvSpPr>
          <p:cNvPr id="52" name="Text Box 18">
            <a:extLst>
              <a:ext uri="{FF2B5EF4-FFF2-40B4-BE49-F238E27FC236}">
                <a16:creationId xmlns:a16="http://schemas.microsoft.com/office/drawing/2014/main" id="{61BE4E9F-A839-4297-97E2-75CB211442A0}"/>
              </a:ext>
            </a:extLst>
          </p:cNvPr>
          <p:cNvSpPr txBox="1">
            <a:spLocks noChangeArrowheads="1"/>
          </p:cNvSpPr>
          <p:nvPr/>
        </p:nvSpPr>
        <p:spPr bwMode="auto">
          <a:xfrm>
            <a:off x="2512796" y="607535"/>
            <a:ext cx="38416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000" b="1" dirty="0">
                <a:solidFill>
                  <a:srgbClr val="FBC13C"/>
                </a:solidFill>
                <a:latin typeface="Fira Sans" panose="020B0503050000020004" pitchFamily="34" charset="0"/>
              </a:rPr>
              <a:t>Galatians 4:7  </a:t>
            </a:r>
            <a:endParaRPr lang="en-US" altLang="en-US" sz="2000" b="1" dirty="0">
              <a:solidFill>
                <a:srgbClr val="FFFFFF"/>
              </a:solidFill>
              <a:latin typeface="Fira Sans" panose="020B0503050000020004" pitchFamily="34" charset="0"/>
            </a:endParaRPr>
          </a:p>
          <a:p>
            <a:pPr algn="ctr" fontAlgn="base">
              <a:spcBef>
                <a:spcPct val="0"/>
              </a:spcBef>
              <a:spcAft>
                <a:spcPct val="0"/>
              </a:spcAft>
            </a:pPr>
            <a:r>
              <a:rPr lang="en-US" altLang="en-US" sz="2000" i="1" dirty="0">
                <a:solidFill>
                  <a:srgbClr val="FFFFFF"/>
                </a:solidFill>
                <a:latin typeface="Fira Sans" panose="020B0503050000020004" pitchFamily="34" charset="0"/>
              </a:rPr>
              <a:t>Key to our position in Christ</a:t>
            </a:r>
          </a:p>
        </p:txBody>
      </p:sp>
      <p:sp>
        <p:nvSpPr>
          <p:cNvPr id="14" name="Text Box 18">
            <a:extLst>
              <a:ext uri="{FF2B5EF4-FFF2-40B4-BE49-F238E27FC236}">
                <a16:creationId xmlns:a16="http://schemas.microsoft.com/office/drawing/2014/main" id="{EB92462B-B56D-4C98-9679-97D0B18B3994}"/>
              </a:ext>
            </a:extLst>
          </p:cNvPr>
          <p:cNvSpPr txBox="1">
            <a:spLocks noChangeArrowheads="1"/>
          </p:cNvSpPr>
          <p:nvPr/>
        </p:nvSpPr>
        <p:spPr bwMode="auto">
          <a:xfrm>
            <a:off x="579794" y="3403382"/>
            <a:ext cx="24553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dirty="0">
                <a:solidFill>
                  <a:srgbClr val="FBC13C"/>
                </a:solidFill>
                <a:latin typeface="Fira Sans" panose="020B0503050000020004" pitchFamily="34" charset="0"/>
              </a:rPr>
              <a:t>Galatians 4:4  </a:t>
            </a:r>
            <a:endParaRPr lang="en-US" altLang="en-US" sz="2000" b="1" dirty="0">
              <a:solidFill>
                <a:srgbClr val="FFFFFF"/>
              </a:solidFill>
              <a:latin typeface="Fira Sans" panose="020B0503050000020004" pitchFamily="34" charset="0"/>
            </a:endParaRPr>
          </a:p>
          <a:p>
            <a:pPr fontAlgn="base">
              <a:spcBef>
                <a:spcPct val="0"/>
              </a:spcBef>
              <a:spcAft>
                <a:spcPct val="0"/>
              </a:spcAft>
            </a:pPr>
            <a:r>
              <a:rPr lang="en-US" altLang="en-US" sz="2000" i="1" dirty="0">
                <a:solidFill>
                  <a:srgbClr val="FFFFFF"/>
                </a:solidFill>
                <a:latin typeface="Fira Sans" panose="020B0503050000020004" pitchFamily="34" charset="0"/>
              </a:rPr>
              <a:t>Then when the FULLNESS OF TIME CAME…</a:t>
            </a:r>
          </a:p>
        </p:txBody>
      </p:sp>
      <p:sp>
        <p:nvSpPr>
          <p:cNvPr id="15" name="Text Box 18">
            <a:extLst>
              <a:ext uri="{FF2B5EF4-FFF2-40B4-BE49-F238E27FC236}">
                <a16:creationId xmlns:a16="http://schemas.microsoft.com/office/drawing/2014/main" id="{0CB92B7A-9FF7-4A13-AE9B-AB701AEE7AA1}"/>
              </a:ext>
            </a:extLst>
          </p:cNvPr>
          <p:cNvSpPr txBox="1">
            <a:spLocks noChangeArrowheads="1"/>
          </p:cNvSpPr>
          <p:nvPr/>
        </p:nvSpPr>
        <p:spPr bwMode="auto">
          <a:xfrm>
            <a:off x="7835701" y="477308"/>
            <a:ext cx="38416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b="1" dirty="0">
                <a:solidFill>
                  <a:srgbClr val="FBC13C"/>
                </a:solidFill>
                <a:latin typeface="Fira Sans" panose="020B0503050000020004" pitchFamily="34" charset="0"/>
              </a:rPr>
              <a:t>Ephesians 1 &amp; 2  </a:t>
            </a:r>
            <a:r>
              <a:rPr lang="en-US" altLang="en-US" sz="2400" dirty="0">
                <a:solidFill>
                  <a:srgbClr val="FBC13C"/>
                </a:solidFill>
                <a:latin typeface="Fira Sans" panose="020B0503050000020004" pitchFamily="34" charset="0"/>
              </a:rPr>
              <a:t>|</a:t>
            </a:r>
            <a:r>
              <a:rPr lang="en-US" altLang="en-US" sz="2000" b="1" dirty="0">
                <a:solidFill>
                  <a:srgbClr val="FBC13C"/>
                </a:solidFill>
                <a:latin typeface="Fira Sans" panose="020B0503050000020004" pitchFamily="34" charset="0"/>
              </a:rPr>
              <a:t>   John 1:2</a:t>
            </a:r>
            <a:endParaRPr lang="en-US" altLang="en-US" sz="2000" b="1" dirty="0">
              <a:solidFill>
                <a:srgbClr val="FFFFFF"/>
              </a:solidFill>
              <a:latin typeface="Fira Sans" panose="020B0503050000020004" pitchFamily="34" charset="0"/>
            </a:endParaRPr>
          </a:p>
          <a:p>
            <a:pPr fontAlgn="base">
              <a:spcBef>
                <a:spcPct val="0"/>
              </a:spcBef>
              <a:spcAft>
                <a:spcPct val="0"/>
              </a:spcAft>
            </a:pPr>
            <a:r>
              <a:rPr lang="en-US" altLang="en-US" sz="2000" i="1" dirty="0">
                <a:solidFill>
                  <a:srgbClr val="FFFFFF"/>
                </a:solidFill>
                <a:latin typeface="Fira Sans" panose="020B0503050000020004" pitchFamily="34" charset="0"/>
              </a:rPr>
              <a:t>Christ seated far above…</a:t>
            </a:r>
          </a:p>
        </p:txBody>
      </p:sp>
      <p:sp>
        <p:nvSpPr>
          <p:cNvPr id="16" name="Text Box 18">
            <a:extLst>
              <a:ext uri="{FF2B5EF4-FFF2-40B4-BE49-F238E27FC236}">
                <a16:creationId xmlns:a16="http://schemas.microsoft.com/office/drawing/2014/main" id="{B71B3B73-10A7-4BDD-B2C9-F9437CDF0499}"/>
              </a:ext>
            </a:extLst>
          </p:cNvPr>
          <p:cNvSpPr txBox="1">
            <a:spLocks noChangeArrowheads="1"/>
          </p:cNvSpPr>
          <p:nvPr/>
        </p:nvSpPr>
        <p:spPr bwMode="auto">
          <a:xfrm>
            <a:off x="9401435" y="1631764"/>
            <a:ext cx="20407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r>
              <a:rPr lang="en-US" altLang="en-US" sz="2000" b="1" dirty="0">
                <a:solidFill>
                  <a:srgbClr val="FBC13C"/>
                </a:solidFill>
                <a:latin typeface="Fira Sans" panose="020B0503050000020004" pitchFamily="34" charset="0"/>
              </a:rPr>
              <a:t>James 4:7</a:t>
            </a:r>
            <a:endParaRPr lang="en-US" altLang="en-US" sz="2000" b="1" dirty="0">
              <a:solidFill>
                <a:srgbClr val="FFFFFF"/>
              </a:solidFill>
              <a:latin typeface="Fira Sans" panose="020B0503050000020004" pitchFamily="34" charset="0"/>
            </a:endParaRPr>
          </a:p>
          <a:p>
            <a:pPr algn="r" fontAlgn="base">
              <a:spcBef>
                <a:spcPct val="0"/>
              </a:spcBef>
              <a:spcAft>
                <a:spcPct val="0"/>
              </a:spcAft>
            </a:pPr>
            <a:r>
              <a:rPr lang="en-US" altLang="en-US" sz="2000" i="1" dirty="0">
                <a:solidFill>
                  <a:srgbClr val="FFFFFF"/>
                </a:solidFill>
                <a:latin typeface="Fira Sans" panose="020B0503050000020004" pitchFamily="34" charset="0"/>
              </a:rPr>
              <a:t>The “two step”</a:t>
            </a:r>
          </a:p>
        </p:txBody>
      </p:sp>
      <p:pic>
        <p:nvPicPr>
          <p:cNvPr id="17" name="Picture 14" descr="SO01867_">
            <a:extLst>
              <a:ext uri="{FF2B5EF4-FFF2-40B4-BE49-F238E27FC236}">
                <a16:creationId xmlns:a16="http://schemas.microsoft.com/office/drawing/2014/main" id="{895402C6-4661-4E9E-A48F-08BD05EAC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040" y="1396546"/>
            <a:ext cx="1794232" cy="28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SY00159_">
            <a:extLst>
              <a:ext uri="{FF2B5EF4-FFF2-40B4-BE49-F238E27FC236}">
                <a16:creationId xmlns:a16="http://schemas.microsoft.com/office/drawing/2014/main" id="{EF85B270-D6E9-4696-8A1C-FB163E4DA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022" y="315894"/>
            <a:ext cx="931708" cy="180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a:extLst>
              <a:ext uri="{FF2B5EF4-FFF2-40B4-BE49-F238E27FC236}">
                <a16:creationId xmlns:a16="http://schemas.microsoft.com/office/drawing/2014/main" id="{0FE7ADA3-D1F3-45F6-B85C-C4D5783B280A}"/>
              </a:ext>
            </a:extLst>
          </p:cNvPr>
          <p:cNvSpPr txBox="1">
            <a:spLocks noChangeArrowheads="1"/>
          </p:cNvSpPr>
          <p:nvPr/>
        </p:nvSpPr>
        <p:spPr bwMode="auto">
          <a:xfrm>
            <a:off x="4832468" y="3486161"/>
            <a:ext cx="7208479" cy="32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9388" indent="-179388" fontAlgn="base">
              <a:lnSpc>
                <a:spcPts val="1700"/>
              </a:lnSpc>
              <a:spcBef>
                <a:spcPts val="600"/>
              </a:spcBef>
              <a:spcAft>
                <a:spcPct val="0"/>
              </a:spcAft>
            </a:pPr>
            <a:r>
              <a:rPr lang="en-US" altLang="en-US" sz="2000" b="1" kern="0" dirty="0">
                <a:solidFill>
                  <a:srgbClr val="FBC13C"/>
                </a:solidFill>
                <a:latin typeface="Fira Sans" panose="020B0503050000020004" pitchFamily="34" charset="0"/>
              </a:rPr>
              <a:t>1 John 3:8  </a:t>
            </a:r>
            <a:r>
              <a:rPr lang="en-US" altLang="en-US" sz="2000" b="1" kern="0" dirty="0">
                <a:solidFill>
                  <a:schemeClr val="bg1"/>
                </a:solidFill>
                <a:latin typeface="Fira Sans" panose="020B0503050000020004" pitchFamily="34" charset="0"/>
              </a:rPr>
              <a:t>-</a:t>
            </a:r>
            <a:r>
              <a:rPr lang="en-US" altLang="en-US" sz="2000" b="1" kern="0" dirty="0">
                <a:solidFill>
                  <a:srgbClr val="FBC13C"/>
                </a:solidFill>
                <a:latin typeface="Fira Sans" panose="020B0503050000020004" pitchFamily="34" charset="0"/>
              </a:rPr>
              <a:t> </a:t>
            </a:r>
            <a:r>
              <a:rPr lang="en-US" altLang="en-US" sz="2000" i="1" kern="0" dirty="0">
                <a:solidFill>
                  <a:schemeClr val="bg1"/>
                </a:solidFill>
                <a:latin typeface="Fira Sans" panose="020B0503050000020004" pitchFamily="34" charset="0"/>
              </a:rPr>
              <a:t>Jesus’ purpose: Destroy the work of the devil</a:t>
            </a:r>
            <a:endPar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endParaRPr>
          </a:p>
        </p:txBody>
      </p:sp>
      <p:sp>
        <p:nvSpPr>
          <p:cNvPr id="20" name="Text Box 7">
            <a:extLst>
              <a:ext uri="{FF2B5EF4-FFF2-40B4-BE49-F238E27FC236}">
                <a16:creationId xmlns:a16="http://schemas.microsoft.com/office/drawing/2014/main" id="{C6ED54C1-AE15-4C51-B828-9B73E7C8989D}"/>
              </a:ext>
            </a:extLst>
          </p:cNvPr>
          <p:cNvSpPr txBox="1">
            <a:spLocks noChangeArrowheads="1"/>
          </p:cNvSpPr>
          <p:nvPr/>
        </p:nvSpPr>
        <p:spPr bwMode="auto">
          <a:xfrm>
            <a:off x="4835243" y="3937822"/>
            <a:ext cx="7208479" cy="32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9388" indent="-179388" fontAlgn="base">
              <a:lnSpc>
                <a:spcPts val="1700"/>
              </a:lnSpc>
              <a:spcBef>
                <a:spcPts val="600"/>
              </a:spcBef>
              <a:spcAft>
                <a:spcPct val="0"/>
              </a:spcAft>
            </a:pPr>
            <a:r>
              <a:rPr lang="en-US" altLang="en-US" sz="2000" b="1" kern="0" dirty="0">
                <a:solidFill>
                  <a:srgbClr val="FBC13C"/>
                </a:solidFill>
                <a:latin typeface="Fira Sans" panose="020B0503050000020004" pitchFamily="34" charset="0"/>
              </a:rPr>
              <a:t>Romans 8:14, 29  </a:t>
            </a:r>
            <a:r>
              <a:rPr lang="en-US" altLang="en-US" sz="2000" b="1" kern="0" dirty="0">
                <a:solidFill>
                  <a:schemeClr val="bg1"/>
                </a:solidFill>
                <a:latin typeface="Fira Sans" panose="020B0503050000020004" pitchFamily="34" charset="0"/>
              </a:rPr>
              <a:t>-</a:t>
            </a:r>
            <a:r>
              <a:rPr lang="en-US" altLang="en-US" sz="2000" b="1" kern="0" dirty="0">
                <a:solidFill>
                  <a:srgbClr val="FBC13C"/>
                </a:solidFill>
                <a:latin typeface="Fira Sans" panose="020B0503050000020004" pitchFamily="34" charset="0"/>
              </a:rPr>
              <a:t> </a:t>
            </a:r>
            <a:r>
              <a:rPr lang="en-US" altLang="en-US" sz="2000" i="1" kern="0" dirty="0">
                <a:solidFill>
                  <a:schemeClr val="bg1"/>
                </a:solidFill>
                <a:latin typeface="Fira Sans" panose="020B0503050000020004" pitchFamily="34" charset="0"/>
              </a:rPr>
              <a:t>Believers made </a:t>
            </a:r>
            <a:r>
              <a:rPr lang="en-US" altLang="en-US" sz="2000" i="1" u="sng" kern="0" dirty="0">
                <a:solidFill>
                  <a:schemeClr val="bg1"/>
                </a:solidFill>
                <a:latin typeface="Fira Sans" panose="020B0503050000020004" pitchFamily="34" charset="0"/>
              </a:rPr>
              <a:t>Sons of God </a:t>
            </a:r>
            <a:r>
              <a:rPr lang="en-US" altLang="en-US" sz="2000" i="1" kern="0" dirty="0">
                <a:solidFill>
                  <a:schemeClr val="bg1"/>
                </a:solidFill>
                <a:latin typeface="Fira Sans" panose="020B0503050000020004" pitchFamily="34" charset="0"/>
              </a:rPr>
              <a:t>(</a:t>
            </a:r>
            <a:r>
              <a:rPr lang="en-US" altLang="en-US" sz="2000" i="1" kern="0" dirty="0" err="1">
                <a:solidFill>
                  <a:schemeClr val="bg1"/>
                </a:solidFill>
                <a:latin typeface="Fira Sans" panose="020B0503050000020004" pitchFamily="34" charset="0"/>
              </a:rPr>
              <a:t>Hulios</a:t>
            </a:r>
            <a:r>
              <a:rPr lang="en-US" altLang="en-US" sz="2000" i="1" kern="0" dirty="0">
                <a:solidFill>
                  <a:schemeClr val="bg1"/>
                </a:solidFill>
                <a:latin typeface="Fira Sans" panose="020B0503050000020004" pitchFamily="34" charset="0"/>
              </a:rPr>
              <a:t>)</a:t>
            </a:r>
            <a:endPar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endParaRPr>
          </a:p>
        </p:txBody>
      </p:sp>
      <p:sp>
        <p:nvSpPr>
          <p:cNvPr id="21" name="Text Box 7">
            <a:extLst>
              <a:ext uri="{FF2B5EF4-FFF2-40B4-BE49-F238E27FC236}">
                <a16:creationId xmlns:a16="http://schemas.microsoft.com/office/drawing/2014/main" id="{73B8CDD0-3945-4902-877D-12F55E166A53}"/>
              </a:ext>
            </a:extLst>
          </p:cNvPr>
          <p:cNvSpPr txBox="1">
            <a:spLocks noChangeArrowheads="1"/>
          </p:cNvSpPr>
          <p:nvPr/>
        </p:nvSpPr>
        <p:spPr bwMode="auto">
          <a:xfrm>
            <a:off x="4821393" y="4422730"/>
            <a:ext cx="7208479" cy="91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9388" indent="-179388" fontAlgn="base">
              <a:lnSpc>
                <a:spcPts val="1700"/>
              </a:lnSpc>
              <a:spcBef>
                <a:spcPts val="600"/>
              </a:spcBef>
              <a:spcAft>
                <a:spcPct val="0"/>
              </a:spcAft>
            </a:pPr>
            <a:r>
              <a:rPr lang="en-US" altLang="en-US" sz="2000" b="1" kern="0" dirty="0">
                <a:solidFill>
                  <a:srgbClr val="FBC13C"/>
                </a:solidFill>
                <a:latin typeface="Fira Sans" panose="020B0503050000020004" pitchFamily="34" charset="0"/>
              </a:rPr>
              <a:t>Matthew 28</a:t>
            </a:r>
            <a:endParaRPr lang="en-US" altLang="en-US" sz="2000" kern="0" dirty="0">
              <a:solidFill>
                <a:schemeClr val="bg1"/>
              </a:solidFill>
              <a:latin typeface="Fira Sans" panose="020B0503050000020004" pitchFamily="34" charset="0"/>
            </a:endParaRPr>
          </a:p>
          <a:p>
            <a:pPr fontAlgn="base">
              <a:lnSpc>
                <a:spcPts val="1700"/>
              </a:lnSpc>
              <a:spcBef>
                <a:spcPts val="600"/>
              </a:spcBef>
              <a:spcAft>
                <a:spcPct val="0"/>
              </a:spcAft>
            </a:pPr>
            <a:r>
              <a:rPr lang="en-US" altLang="en-US" sz="2000" b="1" kern="0" dirty="0">
                <a:solidFill>
                  <a:schemeClr val="bg1"/>
                </a:solidFill>
                <a:latin typeface="Fira Sans" panose="020B0503050000020004" pitchFamily="34" charset="0"/>
              </a:rPr>
              <a:t>-</a:t>
            </a:r>
            <a:r>
              <a:rPr lang="en-US" altLang="en-US" sz="2000" b="1" kern="0" dirty="0">
                <a:solidFill>
                  <a:srgbClr val="FBC13C"/>
                </a:solidFill>
                <a:latin typeface="Fira Sans" panose="020B0503050000020004" pitchFamily="34" charset="0"/>
              </a:rPr>
              <a:t> </a:t>
            </a:r>
            <a:r>
              <a:rPr lang="en-US" altLang="en-US" sz="2000" i="1" kern="0" dirty="0">
                <a:solidFill>
                  <a:schemeClr val="bg1"/>
                </a:solidFill>
                <a:latin typeface="Fira Sans" panose="020B0503050000020004" pitchFamily="34" charset="0"/>
              </a:rPr>
              <a:t>All authority in heaven AND earth given</a:t>
            </a:r>
          </a:p>
          <a:p>
            <a:pPr fontAlgn="base">
              <a:lnSpc>
                <a:spcPts val="1700"/>
              </a:lnSpc>
              <a:spcBef>
                <a:spcPts val="600"/>
              </a:spcBef>
              <a:spcAft>
                <a:spcPct val="0"/>
              </a:spcAft>
            </a:pPr>
            <a:r>
              <a:rPr lang="en-US" altLang="en-US" sz="2000" b="1" kern="0" dirty="0">
                <a:solidFill>
                  <a:schemeClr val="bg1"/>
                </a:solidFill>
                <a:latin typeface="Fira Sans" panose="020B0503050000020004" pitchFamily="34" charset="0"/>
              </a:rPr>
              <a:t>-</a:t>
            </a:r>
            <a:r>
              <a:rPr lang="en-US" altLang="en-US" sz="2000" b="1" kern="0" dirty="0">
                <a:solidFill>
                  <a:srgbClr val="FBC13C"/>
                </a:solidFill>
                <a:latin typeface="Fira Sans" panose="020B0503050000020004" pitchFamily="34" charset="0"/>
              </a:rPr>
              <a:t> </a:t>
            </a:r>
            <a:r>
              <a:rPr kumimoji="0" lang="en-US" altLang="en-US" sz="2000" i="1" u="none" strike="noStrike" kern="0" cap="none" spc="0" normalizeH="0" baseline="0" noProof="0" dirty="0">
                <a:ln>
                  <a:noFill/>
                </a:ln>
                <a:solidFill>
                  <a:schemeClr val="bg1"/>
                </a:solidFill>
                <a:effectLst/>
                <a:uLnTx/>
                <a:uFillTx/>
                <a:latin typeface="Fira Sans" panose="020B0503050000020004" pitchFamily="34" charset="0"/>
              </a:rPr>
              <a:t>Teaching to obey</a:t>
            </a:r>
            <a:r>
              <a:rPr lang="en-US" altLang="en-US" sz="2000" i="1" kern="0" dirty="0">
                <a:solidFill>
                  <a:schemeClr val="bg1"/>
                </a:solidFill>
                <a:latin typeface="Fira Sans" panose="020B0503050000020004" pitchFamily="34" charset="0"/>
              </a:rPr>
              <a:t> ALL I have commanded you</a:t>
            </a:r>
            <a:endParaRPr kumimoji="0" lang="en-US" altLang="en-US" sz="2000" i="0" u="none" strike="noStrike" kern="0" cap="none" spc="0" normalizeH="0" baseline="0" noProof="0" dirty="0">
              <a:ln>
                <a:noFill/>
              </a:ln>
              <a:solidFill>
                <a:srgbClr val="FFFFFF"/>
              </a:solidFill>
              <a:effectLst/>
              <a:uLnTx/>
              <a:uFillTx/>
              <a:latin typeface="Fira Sans" panose="020B0503050000020004" pitchFamily="34" charset="0"/>
            </a:endParaRPr>
          </a:p>
        </p:txBody>
      </p:sp>
      <p:sp>
        <p:nvSpPr>
          <p:cNvPr id="22" name="Text Box 7">
            <a:extLst>
              <a:ext uri="{FF2B5EF4-FFF2-40B4-BE49-F238E27FC236}">
                <a16:creationId xmlns:a16="http://schemas.microsoft.com/office/drawing/2014/main" id="{658AC13D-FB24-4A24-AF4C-38CC9E806586}"/>
              </a:ext>
            </a:extLst>
          </p:cNvPr>
          <p:cNvSpPr txBox="1">
            <a:spLocks noChangeArrowheads="1"/>
          </p:cNvSpPr>
          <p:nvPr/>
        </p:nvSpPr>
        <p:spPr bwMode="auto">
          <a:xfrm>
            <a:off x="4824168" y="5472902"/>
            <a:ext cx="7208479" cy="91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9388" indent="-179388" fontAlgn="base">
              <a:lnSpc>
                <a:spcPts val="1700"/>
              </a:lnSpc>
              <a:spcBef>
                <a:spcPts val="600"/>
              </a:spcBef>
              <a:spcAft>
                <a:spcPct val="0"/>
              </a:spcAft>
            </a:pPr>
            <a:r>
              <a:rPr lang="en-US" altLang="en-US" sz="2000" b="1" kern="0" dirty="0">
                <a:solidFill>
                  <a:srgbClr val="FBC13C"/>
                </a:solidFill>
                <a:latin typeface="Fira Sans" panose="020B0503050000020004" pitchFamily="34" charset="0"/>
              </a:rPr>
              <a:t>Haggai 1:4-7</a:t>
            </a:r>
            <a:endParaRPr lang="en-US" altLang="en-US" sz="2000" kern="0" dirty="0">
              <a:solidFill>
                <a:schemeClr val="bg1"/>
              </a:solidFill>
              <a:latin typeface="Fira Sans" panose="020B0503050000020004" pitchFamily="34" charset="0"/>
            </a:endParaRPr>
          </a:p>
          <a:p>
            <a:pPr fontAlgn="base">
              <a:lnSpc>
                <a:spcPts val="1700"/>
              </a:lnSpc>
              <a:spcBef>
                <a:spcPts val="600"/>
              </a:spcBef>
              <a:spcAft>
                <a:spcPct val="0"/>
              </a:spcAft>
            </a:pPr>
            <a:r>
              <a:rPr lang="en-US" altLang="en-US" sz="2000" b="1" kern="0" dirty="0">
                <a:solidFill>
                  <a:schemeClr val="bg1"/>
                </a:solidFill>
                <a:latin typeface="Fira Sans" panose="020B0503050000020004" pitchFamily="34" charset="0"/>
              </a:rPr>
              <a:t>-</a:t>
            </a:r>
            <a:r>
              <a:rPr lang="en-US" altLang="en-US" sz="2000" b="1" kern="0" dirty="0">
                <a:solidFill>
                  <a:srgbClr val="FBC13C"/>
                </a:solidFill>
                <a:latin typeface="Fira Sans" panose="020B0503050000020004" pitchFamily="34" charset="0"/>
              </a:rPr>
              <a:t> </a:t>
            </a:r>
            <a:r>
              <a:rPr lang="en-US" altLang="en-US" sz="2000" i="1" kern="0" dirty="0">
                <a:solidFill>
                  <a:schemeClr val="bg1"/>
                </a:solidFill>
                <a:latin typeface="Fira Sans" panose="020B0503050000020004" pitchFamily="34" charset="0"/>
              </a:rPr>
              <a:t>God’s desire to restore the worship center</a:t>
            </a:r>
          </a:p>
          <a:p>
            <a:pPr fontAlgn="base">
              <a:lnSpc>
                <a:spcPts val="1700"/>
              </a:lnSpc>
              <a:spcBef>
                <a:spcPts val="600"/>
              </a:spcBef>
              <a:spcAft>
                <a:spcPct val="0"/>
              </a:spcAft>
            </a:pPr>
            <a:r>
              <a:rPr lang="en-US" altLang="en-US" sz="2000" b="1" kern="0" dirty="0">
                <a:solidFill>
                  <a:schemeClr val="bg1"/>
                </a:solidFill>
                <a:latin typeface="Fira Sans" panose="020B0503050000020004" pitchFamily="34" charset="0"/>
              </a:rPr>
              <a:t>-</a:t>
            </a:r>
            <a:r>
              <a:rPr lang="en-US" altLang="en-US" sz="2000" b="1" kern="0" dirty="0">
                <a:solidFill>
                  <a:srgbClr val="FBC13C"/>
                </a:solidFill>
                <a:latin typeface="Fira Sans" panose="020B0503050000020004" pitchFamily="34" charset="0"/>
              </a:rPr>
              <a:t> </a:t>
            </a:r>
            <a:r>
              <a:rPr kumimoji="0" lang="en-US" altLang="en-US" sz="2000" i="1" u="none" strike="noStrike" kern="0" cap="none" spc="0" normalizeH="0" baseline="0" noProof="0" dirty="0">
                <a:ln>
                  <a:noFill/>
                </a:ln>
                <a:solidFill>
                  <a:schemeClr val="bg1"/>
                </a:solidFill>
                <a:effectLst/>
                <a:uLnTx/>
                <a:uFillTx/>
                <a:latin typeface="Fira Sans" panose="020B0503050000020004" pitchFamily="34" charset="0"/>
              </a:rPr>
              <a:t>Signet Ring – L</a:t>
            </a:r>
            <a:r>
              <a:rPr lang="en-US" altLang="en-US" sz="2000" i="1" kern="0" dirty="0">
                <a:solidFill>
                  <a:schemeClr val="bg1"/>
                </a:solidFill>
                <a:latin typeface="Fira Sans" panose="020B0503050000020004" pitchFamily="34" charset="0"/>
              </a:rPr>
              <a:t>uke 15 – prodigal son</a:t>
            </a:r>
          </a:p>
        </p:txBody>
      </p:sp>
    </p:spTree>
    <p:extLst>
      <p:ext uri="{BB962C8B-B14F-4D97-AF65-F5344CB8AC3E}">
        <p14:creationId xmlns:p14="http://schemas.microsoft.com/office/powerpoint/2010/main" val="142040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0" fill="hold"/>
                                        <p:tgtEl>
                                          <p:spTgt spid="17"/>
                                        </p:tgtEl>
                                        <p:attrNameLst>
                                          <p:attrName>ppt_x</p:attrName>
                                        </p:attrNameLst>
                                      </p:cBhvr>
                                      <p:tavLst>
                                        <p:tav tm="0">
                                          <p:val>
                                            <p:strVal val="#ppt_x"/>
                                          </p:val>
                                        </p:tav>
                                        <p:tav tm="100000">
                                          <p:val>
                                            <p:strVal val="#ppt_x"/>
                                          </p:val>
                                        </p:tav>
                                      </p:tavLst>
                                    </p:anim>
                                    <p:anim calcmode="lin" valueType="num">
                                      <p:cBhvr additive="base">
                                        <p:cTn id="8" dur="3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3000" fill="hold"/>
                                        <p:tgtEl>
                                          <p:spTgt spid="18"/>
                                        </p:tgtEl>
                                        <p:attrNameLst>
                                          <p:attrName>ppt_x</p:attrName>
                                        </p:attrNameLst>
                                      </p:cBhvr>
                                      <p:tavLst>
                                        <p:tav tm="0">
                                          <p:val>
                                            <p:strVal val="#ppt_x"/>
                                          </p:val>
                                        </p:tav>
                                        <p:tav tm="100000">
                                          <p:val>
                                            <p:strVal val="#ppt_x"/>
                                          </p:val>
                                        </p:tav>
                                      </p:tavLst>
                                    </p:anim>
                                    <p:anim calcmode="lin" valueType="num">
                                      <p:cBhvr additive="base">
                                        <p:cTn id="14"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446261"/>
            <a:ext cx="10174638" cy="1823214"/>
          </a:xfrm>
        </p:spPr>
        <p:txBody>
          <a:bodyPr>
            <a:noAutofit/>
          </a:bodyPr>
          <a:lstStyle/>
          <a:p>
            <a:r>
              <a:rPr lang="en-US" sz="4800" dirty="0"/>
              <a:t>Victory – </a:t>
            </a:r>
            <a:br>
              <a:rPr lang="en-US" sz="4800" dirty="0"/>
            </a:br>
            <a:r>
              <a:rPr lang="en-US" sz="4800" i="1" dirty="0"/>
              <a:t>It’s all about Where You are Sitting!</a:t>
            </a:r>
          </a:p>
        </p:txBody>
      </p:sp>
      <p:sp>
        <p:nvSpPr>
          <p:cNvPr id="7" name="Content Placeholder 6"/>
          <p:cNvSpPr>
            <a:spLocks noGrp="1"/>
          </p:cNvSpPr>
          <p:nvPr>
            <p:ph idx="1"/>
          </p:nvPr>
        </p:nvSpPr>
        <p:spPr>
          <a:xfrm>
            <a:off x="1712563" y="2260942"/>
            <a:ext cx="9839786" cy="4120781"/>
          </a:xfrm>
        </p:spPr>
        <p:txBody>
          <a:bodyPr>
            <a:normAutofit fontScale="92500"/>
          </a:bodyPr>
          <a:lstStyle/>
          <a:p>
            <a:r>
              <a:rPr lang="en-US" sz="3600" i="1" dirty="0"/>
              <a:t>“But God, being rich in mercy, because of His great love with which He loved us, even when we were dead in our transgressions, made us alive together with Christ (by grace you have been saved), and raised us up with Him, and seated us with Him in the heavenly places in Christ Jesus…”</a:t>
            </a:r>
          </a:p>
          <a:p>
            <a:r>
              <a:rPr lang="en-US" sz="3000" i="1" dirty="0"/>
              <a:t>(Ephesians 2:3-6)</a:t>
            </a:r>
          </a:p>
        </p:txBody>
      </p:sp>
    </p:spTree>
    <p:extLst>
      <p:ext uri="{BB962C8B-B14F-4D97-AF65-F5344CB8AC3E}">
        <p14:creationId xmlns:p14="http://schemas.microsoft.com/office/powerpoint/2010/main" val="391563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446261"/>
            <a:ext cx="9839785" cy="1823214"/>
          </a:xfrm>
        </p:spPr>
        <p:txBody>
          <a:bodyPr>
            <a:noAutofit/>
          </a:bodyPr>
          <a:lstStyle/>
          <a:p>
            <a:r>
              <a:rPr lang="en-US" sz="4800" dirty="0"/>
              <a:t>Our Position – </a:t>
            </a:r>
            <a:br>
              <a:rPr lang="en-US" sz="4800" dirty="0"/>
            </a:br>
            <a:r>
              <a:rPr lang="en-US" sz="4800" i="1" dirty="0"/>
              <a:t>Not a Luxury, but a Necessity!</a:t>
            </a:r>
          </a:p>
        </p:txBody>
      </p:sp>
      <p:sp>
        <p:nvSpPr>
          <p:cNvPr id="7" name="Content Placeholder 6"/>
          <p:cNvSpPr>
            <a:spLocks noGrp="1"/>
          </p:cNvSpPr>
          <p:nvPr>
            <p:ph idx="1"/>
          </p:nvPr>
        </p:nvSpPr>
        <p:spPr>
          <a:xfrm>
            <a:off x="1712563" y="2416219"/>
            <a:ext cx="9484524" cy="3432489"/>
          </a:xfrm>
        </p:spPr>
        <p:txBody>
          <a:bodyPr>
            <a:normAutofit/>
          </a:bodyPr>
          <a:lstStyle/>
          <a:p>
            <a:r>
              <a:rPr lang="en-US" sz="3600" i="1" dirty="0"/>
              <a:t>On the African plains of the Serengeti, the antelope is born able to run almost immediately – there is a reason for this…</a:t>
            </a:r>
          </a:p>
        </p:txBody>
      </p:sp>
    </p:spTree>
    <p:extLst>
      <p:ext uri="{BB962C8B-B14F-4D97-AF65-F5344CB8AC3E}">
        <p14:creationId xmlns:p14="http://schemas.microsoft.com/office/powerpoint/2010/main" val="353564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08D18A-15A0-41B9-A4A1-ACA09CB8B748}"/>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londantelope.wmv">
            <a:hlinkClick r:id="" action="ppaction://media"/>
            <a:extLst>
              <a:ext uri="{FF2B5EF4-FFF2-40B4-BE49-F238E27FC236}">
                <a16:creationId xmlns:a16="http://schemas.microsoft.com/office/drawing/2014/main" id="{265A60C8-37E7-4247-B379-E19490DE70E0}"/>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3096843" y="1182490"/>
            <a:ext cx="6195747" cy="4646810"/>
          </a:xfrm>
          <a:prstGeom prst="rect">
            <a:avLst/>
          </a:prstGeom>
        </p:spPr>
      </p:pic>
    </p:spTree>
    <p:extLst>
      <p:ext uri="{BB962C8B-B14F-4D97-AF65-F5344CB8AC3E}">
        <p14:creationId xmlns:p14="http://schemas.microsoft.com/office/powerpoint/2010/main" val="21880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33749" y="924634"/>
            <a:ext cx="9839786" cy="2900978"/>
          </a:xfrm>
        </p:spPr>
        <p:txBody>
          <a:bodyPr>
            <a:normAutofit/>
          </a:bodyPr>
          <a:lstStyle/>
          <a:p>
            <a:r>
              <a:rPr lang="en-US" sz="3200" i="1" dirty="0">
                <a:solidFill>
                  <a:srgbClr val="FBC13C"/>
                </a:solidFill>
              </a:rPr>
              <a:t>“Be of sober spirit, be on the alert. Your adversary, the devil, prowls around like a roaring lion, seeking someone to devour. But resist him, firm in your faith…”  (1 Peter 5:8-9)</a:t>
            </a:r>
            <a:endParaRPr lang="en-US" i="1" dirty="0">
              <a:solidFill>
                <a:srgbClr val="FBC13C"/>
              </a:solidFill>
            </a:endParaRPr>
          </a:p>
        </p:txBody>
      </p:sp>
      <p:sp>
        <p:nvSpPr>
          <p:cNvPr id="8" name="Content Placeholder 6">
            <a:extLst>
              <a:ext uri="{FF2B5EF4-FFF2-40B4-BE49-F238E27FC236}">
                <a16:creationId xmlns:a16="http://schemas.microsoft.com/office/drawing/2014/main" id="{FCF755A4-E039-4669-A671-3C1523D920FD}"/>
              </a:ext>
            </a:extLst>
          </p:cNvPr>
          <p:cNvSpPr txBox="1">
            <a:spLocks/>
          </p:cNvSpPr>
          <p:nvPr/>
        </p:nvSpPr>
        <p:spPr>
          <a:xfrm>
            <a:off x="1744192" y="3600461"/>
            <a:ext cx="9839786" cy="2949411"/>
          </a:xfrm>
          <a:prstGeom prst="rect">
            <a:avLst/>
          </a:prstGeom>
        </p:spPr>
        <p:txBody>
          <a:bodyPr vert="horz" lIns="91440" tIns="45720" rIns="91440" bIns="45720" rtlCol="0">
            <a:normAutofit fontScale="92500"/>
          </a:bodyPr>
          <a:lstStyle>
            <a:lvl1pPr marL="0" indent="0" algn="l" defTabSz="914400" rtl="0" eaLnBrk="1" latinLnBrk="0" hangingPunct="1">
              <a:lnSpc>
                <a:spcPct val="100000"/>
              </a:lnSpc>
              <a:spcBef>
                <a:spcPts val="2400"/>
              </a:spcBef>
              <a:buClr>
                <a:srgbClr val="E48C29"/>
              </a:buClr>
              <a:buFont typeface="Arial" panose="020B0604020202020204" pitchFamily="34" charset="0"/>
              <a:buNone/>
              <a:defRPr sz="2800" kern="1200">
                <a:solidFill>
                  <a:schemeClr val="bg1"/>
                </a:solidFill>
                <a:latin typeface="Fira Sans" pitchFamily="34" charset="0"/>
                <a:ea typeface="+mn-ea"/>
                <a:cs typeface="+mn-cs"/>
              </a:defRPr>
            </a:lvl1pPr>
            <a:lvl2pPr marL="457200" indent="0" algn="l" defTabSz="914400" rtl="0" eaLnBrk="1" latinLnBrk="0" hangingPunct="1">
              <a:lnSpc>
                <a:spcPct val="90000"/>
              </a:lnSpc>
              <a:spcBef>
                <a:spcPts val="500"/>
              </a:spcBef>
              <a:buClr>
                <a:srgbClr val="E48C29"/>
              </a:buClr>
              <a:buFont typeface="Arial" panose="020B0604020202020204" pitchFamily="34" charset="0"/>
              <a:buNone/>
              <a:defRPr sz="2400" kern="1200">
                <a:solidFill>
                  <a:schemeClr val="bg1"/>
                </a:solidFill>
                <a:latin typeface="Fira Sans" pitchFamily="34" charset="0"/>
                <a:ea typeface="+mn-ea"/>
                <a:cs typeface="+mn-cs"/>
              </a:defRPr>
            </a:lvl2pPr>
            <a:lvl3pPr marL="914400" indent="0" algn="l" defTabSz="914400" rtl="0" eaLnBrk="1" latinLnBrk="0" hangingPunct="1">
              <a:lnSpc>
                <a:spcPct val="90000"/>
              </a:lnSpc>
              <a:spcBef>
                <a:spcPts val="500"/>
              </a:spcBef>
              <a:buClr>
                <a:srgbClr val="E48C29"/>
              </a:buClr>
              <a:buFont typeface="Arial" panose="020B0604020202020204" pitchFamily="34" charset="0"/>
              <a:buNone/>
              <a:defRPr sz="2000" kern="1200">
                <a:solidFill>
                  <a:schemeClr val="bg1"/>
                </a:solidFill>
                <a:latin typeface="Fira Sans" pitchFamily="34" charset="0"/>
                <a:ea typeface="+mn-ea"/>
                <a:cs typeface="+mn-cs"/>
              </a:defRPr>
            </a:lvl3pPr>
            <a:lvl4pPr marL="13716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4pPr>
            <a:lvl5pPr marL="1828800" indent="0" algn="l" defTabSz="914400" rtl="0" eaLnBrk="1" latinLnBrk="0" hangingPunct="1">
              <a:lnSpc>
                <a:spcPct val="90000"/>
              </a:lnSpc>
              <a:spcBef>
                <a:spcPts val="500"/>
              </a:spcBef>
              <a:buClr>
                <a:srgbClr val="E48C29"/>
              </a:buClr>
              <a:buFont typeface="Arial" panose="020B0604020202020204" pitchFamily="34" charset="0"/>
              <a:buNone/>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3200" dirty="0"/>
              <a:t>God’s gift of the ability to run, along with alertness, will give the antelope a longer, fruitful life.</a:t>
            </a:r>
          </a:p>
          <a:p>
            <a:pPr marL="285750" indent="-285750">
              <a:buFont typeface="Arial" panose="020B0604020202020204" pitchFamily="34" charset="0"/>
              <a:buChar char="•"/>
            </a:pPr>
            <a:r>
              <a:rPr lang="en-US" sz="3200" dirty="0"/>
              <a:t>God’s gift of our position of authority in Christ, along with alertness, will give us fruitful life and ministry.</a:t>
            </a:r>
          </a:p>
        </p:txBody>
      </p:sp>
    </p:spTree>
    <p:extLst>
      <p:ext uri="{BB962C8B-B14F-4D97-AF65-F5344CB8AC3E}">
        <p14:creationId xmlns:p14="http://schemas.microsoft.com/office/powerpoint/2010/main" val="82686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EBF6D5-7E1E-4F5D-8646-F4E67B87470C}"/>
              </a:ext>
            </a:extLst>
          </p:cNvPr>
          <p:cNvSpPr txBox="1"/>
          <p:nvPr/>
        </p:nvSpPr>
        <p:spPr>
          <a:xfrm>
            <a:off x="1940767" y="1743238"/>
            <a:ext cx="5850294" cy="523220"/>
          </a:xfrm>
          <a:prstGeom prst="rect">
            <a:avLst/>
          </a:prstGeom>
          <a:noFill/>
        </p:spPr>
        <p:txBody>
          <a:bodyPr wrap="square" rtlCol="0">
            <a:spAutoFit/>
          </a:bodyPr>
          <a:lstStyle/>
          <a:p>
            <a:r>
              <a:rPr lang="en-US" sz="2800" dirty="0">
                <a:latin typeface="Bree Serif" panose="02000503040000020004" pitchFamily="50" charset="0"/>
              </a:rPr>
              <a:t>Spiritual Warfare</a:t>
            </a:r>
          </a:p>
        </p:txBody>
      </p:sp>
      <p:pic>
        <p:nvPicPr>
          <p:cNvPr id="8" name="Picture 7">
            <a:extLst>
              <a:ext uri="{FF2B5EF4-FFF2-40B4-BE49-F238E27FC236}">
                <a16:creationId xmlns:a16="http://schemas.microsoft.com/office/drawing/2014/main" id="{F9C69803-4175-4C87-BA22-A6BAC32E8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4" descr="Scan0022">
            <a:extLst>
              <a:ext uri="{FF2B5EF4-FFF2-40B4-BE49-F238E27FC236}">
                <a16:creationId xmlns:a16="http://schemas.microsoft.com/office/drawing/2014/main" id="{B6DF38DA-39D7-4789-A9ED-75F986F09A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2" t="1925" r="3006" b="1123"/>
          <a:stretch/>
        </p:blipFill>
        <p:spPr bwMode="auto">
          <a:xfrm>
            <a:off x="0" y="1553378"/>
            <a:ext cx="6963610" cy="5304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a:extLst>
              <a:ext uri="{FF2B5EF4-FFF2-40B4-BE49-F238E27FC236}">
                <a16:creationId xmlns:a16="http://schemas.microsoft.com/office/drawing/2014/main" id="{24789277-9EB5-4B32-AB51-4F3D4A2AFEA2}"/>
              </a:ext>
            </a:extLst>
          </p:cNvPr>
          <p:cNvSpPr txBox="1">
            <a:spLocks/>
          </p:cNvSpPr>
          <p:nvPr/>
        </p:nvSpPr>
        <p:spPr>
          <a:xfrm>
            <a:off x="0" y="534397"/>
            <a:ext cx="12191999" cy="787628"/>
          </a:xfrm>
          <a:prstGeom prst="rect">
            <a:avLst/>
          </a:prstGeom>
        </p:spPr>
        <p:txBody>
          <a:bodyPr>
            <a:noAutofit/>
          </a:bodyPr>
          <a:lstStyle>
            <a:lvl1pPr algn="l" defTabSz="914400" rtl="0" eaLnBrk="1" latinLnBrk="0" hangingPunct="1">
              <a:lnSpc>
                <a:spcPct val="90000"/>
              </a:lnSpc>
              <a:spcBef>
                <a:spcPct val="0"/>
              </a:spcBef>
              <a:buNone/>
              <a:defRPr sz="4000" b="1" kern="1200">
                <a:solidFill>
                  <a:srgbClr val="FBC13C"/>
                </a:solidFill>
                <a:latin typeface="Fira Sans" pitchFamily="34" charset="0"/>
                <a:ea typeface="+mj-ea"/>
                <a:cs typeface="+mj-cs"/>
              </a:defRPr>
            </a:lvl1pPr>
          </a:lstStyle>
          <a:p>
            <a:pPr algn="ctr"/>
            <a:r>
              <a:rPr lang="en-US" sz="4800" dirty="0"/>
              <a:t>Our Problem with the Prodigal Son</a:t>
            </a:r>
          </a:p>
        </p:txBody>
      </p:sp>
      <p:sp>
        <p:nvSpPr>
          <p:cNvPr id="2" name="Rectangle 1">
            <a:extLst>
              <a:ext uri="{FF2B5EF4-FFF2-40B4-BE49-F238E27FC236}">
                <a16:creationId xmlns:a16="http://schemas.microsoft.com/office/drawing/2014/main" id="{966F5556-AAC8-4AFE-AC2B-F183DF08144E}"/>
              </a:ext>
            </a:extLst>
          </p:cNvPr>
          <p:cNvSpPr/>
          <p:nvPr/>
        </p:nvSpPr>
        <p:spPr>
          <a:xfrm>
            <a:off x="6962676" y="1553378"/>
            <a:ext cx="5230259" cy="5304622"/>
          </a:xfrm>
          <a:prstGeom prst="rect">
            <a:avLst/>
          </a:prstGeom>
          <a:solidFill>
            <a:srgbClr val="B1B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1825D97F-ADF2-4E5F-991C-3D56631BAA75}"/>
              </a:ext>
            </a:extLst>
          </p:cNvPr>
          <p:cNvSpPr txBox="1">
            <a:spLocks/>
          </p:cNvSpPr>
          <p:nvPr/>
        </p:nvSpPr>
        <p:spPr>
          <a:xfrm>
            <a:off x="7392318" y="2181340"/>
            <a:ext cx="4384713" cy="4142263"/>
          </a:xfrm>
          <a:prstGeom prst="rect">
            <a:avLst/>
          </a:prstGeom>
        </p:spPr>
        <p:txBody>
          <a:bodyPr>
            <a:normAutofit/>
          </a:bodyPr>
          <a:lstStyle>
            <a:lvl1pPr marL="228600" indent="-228600" algn="l" defTabSz="914400" rtl="0" eaLnBrk="1" latinLnBrk="0" hangingPunct="1">
              <a:lnSpc>
                <a:spcPct val="90000"/>
              </a:lnSpc>
              <a:spcBef>
                <a:spcPts val="1000"/>
              </a:spcBef>
              <a:buClr>
                <a:srgbClr val="E48C29"/>
              </a:buClr>
              <a:buFont typeface="Arial" panose="020B0604020202020204" pitchFamily="34" charset="0"/>
              <a:buChar char="•"/>
              <a:defRPr sz="2800" kern="1200">
                <a:solidFill>
                  <a:schemeClr val="bg1"/>
                </a:solidFill>
                <a:latin typeface="Fira Sans" pitchFamily="34" charset="0"/>
                <a:ea typeface="+mn-ea"/>
                <a:cs typeface="+mn-cs"/>
              </a:defRPr>
            </a:lvl1pPr>
            <a:lvl2pPr marL="685800" indent="-228600" algn="l" defTabSz="914400" rtl="0" eaLnBrk="1" latinLnBrk="0" hangingPunct="1">
              <a:lnSpc>
                <a:spcPct val="90000"/>
              </a:lnSpc>
              <a:spcBef>
                <a:spcPts val="500"/>
              </a:spcBef>
              <a:buClr>
                <a:srgbClr val="E48C29"/>
              </a:buClr>
              <a:buFont typeface="Arial" panose="020B0604020202020204" pitchFamily="34" charset="0"/>
              <a:buChar char="•"/>
              <a:defRPr sz="2400" kern="1200">
                <a:solidFill>
                  <a:schemeClr val="bg1"/>
                </a:solidFill>
                <a:latin typeface="Fira Sans" pitchFamily="34" charset="0"/>
                <a:ea typeface="+mn-ea"/>
                <a:cs typeface="+mn-cs"/>
              </a:defRPr>
            </a:lvl2pPr>
            <a:lvl3pPr marL="1143000" indent="-228600" algn="l" defTabSz="914400" rtl="0" eaLnBrk="1" latinLnBrk="0" hangingPunct="1">
              <a:lnSpc>
                <a:spcPct val="90000"/>
              </a:lnSpc>
              <a:spcBef>
                <a:spcPts val="500"/>
              </a:spcBef>
              <a:buClr>
                <a:srgbClr val="E48C29"/>
              </a:buClr>
              <a:buFont typeface="Arial" panose="020B0604020202020204" pitchFamily="34" charset="0"/>
              <a:buChar char="•"/>
              <a:defRPr sz="2000" kern="1200">
                <a:solidFill>
                  <a:schemeClr val="bg1"/>
                </a:solidFill>
                <a:latin typeface="Fira Sans" pitchFamily="34" charset="0"/>
                <a:ea typeface="+mn-ea"/>
                <a:cs typeface="+mn-cs"/>
              </a:defRPr>
            </a:lvl3pPr>
            <a:lvl4pPr marL="16002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4pPr>
            <a:lvl5pPr marL="2057400" indent="-228600" algn="l" defTabSz="914400" rtl="0" eaLnBrk="1" latinLnBrk="0" hangingPunct="1">
              <a:lnSpc>
                <a:spcPct val="90000"/>
              </a:lnSpc>
              <a:spcBef>
                <a:spcPts val="500"/>
              </a:spcBef>
              <a:buClr>
                <a:srgbClr val="E48C29"/>
              </a:buClr>
              <a:buFont typeface="Arial" panose="020B0604020202020204" pitchFamily="34" charset="0"/>
              <a:buChar char="•"/>
              <a:defRPr sz="1800" kern="1200">
                <a:solidFill>
                  <a:schemeClr val="bg1"/>
                </a:solidFill>
                <a:latin typeface="Fira Sans"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i="1" dirty="0">
                <a:solidFill>
                  <a:schemeClr val="tx1"/>
                </a:solidFill>
              </a:rPr>
              <a:t>Luke 15:11-22 </a:t>
            </a:r>
          </a:p>
          <a:p>
            <a:pPr marL="0" indent="0">
              <a:buNone/>
            </a:pPr>
            <a:r>
              <a:rPr lang="en-US" sz="3200" dirty="0">
                <a:solidFill>
                  <a:schemeClr val="tx1"/>
                </a:solidFill>
              </a:rPr>
              <a:t>He gets a ring. </a:t>
            </a:r>
            <a:br>
              <a:rPr lang="en-US" sz="3200" dirty="0">
                <a:solidFill>
                  <a:schemeClr val="tx1"/>
                </a:solidFill>
              </a:rPr>
            </a:br>
            <a:r>
              <a:rPr lang="en-US" sz="3200" dirty="0">
                <a:solidFill>
                  <a:schemeClr val="tx1"/>
                </a:solidFill>
              </a:rPr>
              <a:t>We think the Father is crazy, but that’s grace. </a:t>
            </a:r>
          </a:p>
          <a:p>
            <a:pPr marL="0" indent="0">
              <a:buNone/>
            </a:pPr>
            <a:r>
              <a:rPr lang="en-US" sz="3200" dirty="0">
                <a:solidFill>
                  <a:schemeClr val="tx1"/>
                </a:solidFill>
              </a:rPr>
              <a:t>He gets a robe, shoes and a ring. </a:t>
            </a:r>
          </a:p>
          <a:p>
            <a:pPr marL="0" indent="0">
              <a:buNone/>
            </a:pPr>
            <a:r>
              <a:rPr lang="en-US" sz="3200" b="1" i="1" dirty="0">
                <a:solidFill>
                  <a:schemeClr val="tx1"/>
                </a:solidFill>
              </a:rPr>
              <a:t>Haggai 2:23</a:t>
            </a:r>
          </a:p>
        </p:txBody>
      </p:sp>
    </p:spTree>
    <p:extLst>
      <p:ext uri="{BB962C8B-B14F-4D97-AF65-F5344CB8AC3E}">
        <p14:creationId xmlns:p14="http://schemas.microsoft.com/office/powerpoint/2010/main" val="2582761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590191"/>
            <a:ext cx="9839785" cy="819968"/>
          </a:xfrm>
        </p:spPr>
        <p:txBody>
          <a:bodyPr>
            <a:noAutofit/>
          </a:bodyPr>
          <a:lstStyle/>
          <a:p>
            <a:r>
              <a:rPr lang="en-US" sz="4800" dirty="0"/>
              <a:t>His Promise to Us is Clear</a:t>
            </a:r>
          </a:p>
        </p:txBody>
      </p:sp>
      <p:sp>
        <p:nvSpPr>
          <p:cNvPr id="7" name="Content Placeholder 6"/>
          <p:cNvSpPr>
            <a:spLocks noGrp="1"/>
          </p:cNvSpPr>
          <p:nvPr>
            <p:ph idx="1"/>
          </p:nvPr>
        </p:nvSpPr>
        <p:spPr>
          <a:xfrm>
            <a:off x="1712562" y="1564395"/>
            <a:ext cx="9557693" cy="4703414"/>
          </a:xfrm>
        </p:spPr>
        <p:txBody>
          <a:bodyPr>
            <a:normAutofit/>
          </a:bodyPr>
          <a:lstStyle/>
          <a:p>
            <a:r>
              <a:rPr lang="en-US" i="1" dirty="0"/>
              <a:t>To the 70…  “Behold, I have given </a:t>
            </a:r>
            <a:r>
              <a:rPr lang="en-US" b="1" i="1" dirty="0">
                <a:solidFill>
                  <a:srgbClr val="FBC13C"/>
                </a:solidFill>
              </a:rPr>
              <a:t>you</a:t>
            </a:r>
            <a:r>
              <a:rPr lang="en-US" i="1" dirty="0"/>
              <a:t> authority to tread upon serpents and scorpions, and over </a:t>
            </a:r>
            <a:r>
              <a:rPr lang="en-US" b="1" i="1" dirty="0">
                <a:solidFill>
                  <a:srgbClr val="FBC13C"/>
                </a:solidFill>
              </a:rPr>
              <a:t>all</a:t>
            </a:r>
            <a:r>
              <a:rPr lang="en-US" i="1" dirty="0"/>
              <a:t> the power of the enemy, and nothing shall injure you.”  (Luke 10:19)</a:t>
            </a:r>
          </a:p>
          <a:p>
            <a:r>
              <a:rPr lang="en-US" i="1" dirty="0"/>
              <a:t>The Apostle John writes to the “children” of God, that we have </a:t>
            </a:r>
            <a:r>
              <a:rPr lang="en-US" b="1" i="1" dirty="0"/>
              <a:t>“OVERCOME THEM” </a:t>
            </a:r>
            <a:r>
              <a:rPr lang="en-US" i="1" dirty="0"/>
              <a:t>(the spirit of the antichrist).</a:t>
            </a:r>
          </a:p>
          <a:p>
            <a:r>
              <a:rPr lang="en-US" sz="4400" b="1" dirty="0">
                <a:solidFill>
                  <a:srgbClr val="FBC13C"/>
                </a:solidFill>
              </a:rPr>
              <a:t>Why?</a:t>
            </a:r>
          </a:p>
          <a:p>
            <a:r>
              <a:rPr lang="en-US" i="1" dirty="0"/>
              <a:t>“…because greater is He who is in you than he who is in the world!” (1 John 4:4) </a:t>
            </a:r>
          </a:p>
        </p:txBody>
      </p:sp>
    </p:spTree>
    <p:extLst>
      <p:ext uri="{BB962C8B-B14F-4D97-AF65-F5344CB8AC3E}">
        <p14:creationId xmlns:p14="http://schemas.microsoft.com/office/powerpoint/2010/main" val="3145832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2" y="689344"/>
            <a:ext cx="9839785" cy="819968"/>
          </a:xfrm>
        </p:spPr>
        <p:txBody>
          <a:bodyPr>
            <a:noAutofit/>
          </a:bodyPr>
          <a:lstStyle/>
          <a:p>
            <a:r>
              <a:rPr lang="en-US" sz="6000" dirty="0"/>
              <a:t>NO FEAR</a:t>
            </a:r>
          </a:p>
        </p:txBody>
      </p:sp>
      <p:sp>
        <p:nvSpPr>
          <p:cNvPr id="7" name="Content Placeholder 6"/>
          <p:cNvSpPr>
            <a:spLocks noGrp="1"/>
          </p:cNvSpPr>
          <p:nvPr>
            <p:ph idx="1"/>
          </p:nvPr>
        </p:nvSpPr>
        <p:spPr>
          <a:xfrm>
            <a:off x="1712562" y="1795752"/>
            <a:ext cx="9557693" cy="4703414"/>
          </a:xfrm>
        </p:spPr>
        <p:txBody>
          <a:bodyPr>
            <a:normAutofit/>
          </a:bodyPr>
          <a:lstStyle/>
          <a:p>
            <a:r>
              <a:rPr lang="en-US" b="1" dirty="0"/>
              <a:t>There is no place for fear when it comes to spiritual warfare and the believer…</a:t>
            </a:r>
          </a:p>
          <a:p>
            <a:r>
              <a:rPr lang="en-US" i="1" dirty="0"/>
              <a:t>“For God has not given us a spirit of fear, but of power, and love and a sound mind.”				</a:t>
            </a:r>
            <a:br>
              <a:rPr lang="en-US" i="1" dirty="0"/>
            </a:br>
            <a:r>
              <a:rPr lang="en-US" i="1" dirty="0"/>
              <a:t>(2 Timothy 1:7)</a:t>
            </a:r>
          </a:p>
          <a:p>
            <a:r>
              <a:rPr lang="en-US" i="1" dirty="0"/>
              <a:t>“Submit yourselves then, to God. Resist the devil, and he WILL flee from you.”</a:t>
            </a:r>
            <a:br>
              <a:rPr lang="en-US" i="1" dirty="0"/>
            </a:br>
            <a:r>
              <a:rPr lang="en-US" i="1" dirty="0"/>
              <a:t>(James 4:7)</a:t>
            </a:r>
          </a:p>
        </p:txBody>
      </p:sp>
    </p:spTree>
    <p:extLst>
      <p:ext uri="{BB962C8B-B14F-4D97-AF65-F5344CB8AC3E}">
        <p14:creationId xmlns:p14="http://schemas.microsoft.com/office/powerpoint/2010/main" val="272839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953037"/>
            <a:ext cx="8829314" cy="901521"/>
          </a:xfrm>
        </p:spPr>
        <p:txBody>
          <a:bodyPr>
            <a:noAutofit/>
          </a:bodyPr>
          <a:lstStyle/>
          <a:p>
            <a:r>
              <a:rPr lang="en-US" sz="5400" dirty="0"/>
              <a:t>Introduction</a:t>
            </a:r>
          </a:p>
        </p:txBody>
      </p:sp>
      <p:sp>
        <p:nvSpPr>
          <p:cNvPr id="7" name="Content Placeholder 6"/>
          <p:cNvSpPr>
            <a:spLocks noGrp="1"/>
          </p:cNvSpPr>
          <p:nvPr>
            <p:ph idx="1"/>
          </p:nvPr>
        </p:nvSpPr>
        <p:spPr>
          <a:xfrm>
            <a:off x="1712563" y="2021982"/>
            <a:ext cx="9904181" cy="4120781"/>
          </a:xfrm>
        </p:spPr>
        <p:txBody>
          <a:bodyPr>
            <a:normAutofit/>
          </a:bodyPr>
          <a:lstStyle/>
          <a:p>
            <a:r>
              <a:rPr lang="en-US" dirty="0"/>
              <a:t>This course is meant to be a help to those who have recognized the attacks of the enemy upon their lives and who have chosen to 'resist' him.  </a:t>
            </a:r>
          </a:p>
          <a:p>
            <a:r>
              <a:rPr lang="en-US" dirty="0"/>
              <a:t>It has been referred to as a </a:t>
            </a:r>
            <a:r>
              <a:rPr lang="en-US" b="1" dirty="0"/>
              <a:t>“Post-deliverance” </a:t>
            </a:r>
            <a:r>
              <a:rPr lang="en-US" dirty="0"/>
              <a:t>course, however, it may also be helpful to those who have not yet experienced freedom in their lives.</a:t>
            </a:r>
          </a:p>
          <a:p>
            <a:r>
              <a:rPr lang="en-US" sz="2400" i="1" dirty="0"/>
              <a:t>(from page 4 of “Victorious Spiritual Warfare”) </a:t>
            </a:r>
            <a:endParaRPr lang="en-US" sz="1400" i="1" dirty="0"/>
          </a:p>
        </p:txBody>
      </p:sp>
    </p:spTree>
    <p:extLst>
      <p:ext uri="{BB962C8B-B14F-4D97-AF65-F5344CB8AC3E}">
        <p14:creationId xmlns:p14="http://schemas.microsoft.com/office/powerpoint/2010/main" val="166551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953037"/>
            <a:ext cx="8829314" cy="901521"/>
          </a:xfrm>
        </p:spPr>
        <p:txBody>
          <a:bodyPr>
            <a:noAutofit/>
          </a:bodyPr>
          <a:lstStyle/>
          <a:p>
            <a:r>
              <a:rPr lang="en-US" sz="5400" dirty="0"/>
              <a:t>The Battle</a:t>
            </a:r>
          </a:p>
        </p:txBody>
      </p:sp>
      <p:sp>
        <p:nvSpPr>
          <p:cNvPr id="7" name="Content Placeholder 6"/>
          <p:cNvSpPr>
            <a:spLocks noGrp="1"/>
          </p:cNvSpPr>
          <p:nvPr>
            <p:ph idx="1"/>
          </p:nvPr>
        </p:nvSpPr>
        <p:spPr>
          <a:xfrm>
            <a:off x="1712563" y="2150772"/>
            <a:ext cx="9839786" cy="4120781"/>
          </a:xfrm>
        </p:spPr>
        <p:txBody>
          <a:bodyPr>
            <a:normAutofit/>
          </a:bodyPr>
          <a:lstStyle/>
          <a:p>
            <a:r>
              <a:rPr lang="en-US" sz="3600" i="1" dirty="0"/>
              <a:t>"There is no neutral ground in the universe; every square inch, every split second, is claimed by God and counterclaimed by Satan.” </a:t>
            </a:r>
            <a:endParaRPr lang="en-US" sz="3200" i="1" dirty="0"/>
          </a:p>
          <a:p>
            <a:r>
              <a:rPr lang="en-US" sz="2400" i="1" dirty="0"/>
              <a:t>C. S. Lewis, Christian Reflections, pg.33 (</a:t>
            </a:r>
            <a:r>
              <a:rPr lang="en-US" sz="2400" i="1" dirty="0" err="1"/>
              <a:t>Eerdman’s</a:t>
            </a:r>
            <a:r>
              <a:rPr lang="en-US" sz="2400" i="1" dirty="0"/>
              <a:t> Pub., 1967)</a:t>
            </a:r>
          </a:p>
        </p:txBody>
      </p:sp>
    </p:spTree>
    <p:extLst>
      <p:ext uri="{BB962C8B-B14F-4D97-AF65-F5344CB8AC3E}">
        <p14:creationId xmlns:p14="http://schemas.microsoft.com/office/powerpoint/2010/main" val="308988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12565" y="759852"/>
            <a:ext cx="9401904" cy="5151090"/>
          </a:xfrm>
        </p:spPr>
        <p:txBody>
          <a:bodyPr>
            <a:normAutofit/>
          </a:bodyPr>
          <a:lstStyle/>
          <a:p>
            <a:r>
              <a:rPr lang="en-US" i="1" dirty="0"/>
              <a:t>“The need today is for a company of overcoming saints who know how to wage war for the release of those under the enemy's deception.  A Christian life is an unending engagement in the battlefield. The Christian has no possibility of laying down his arms until he stands before the Lord. To remove warfare from the Christian's life is to render it unfruitful. A spiritual life is one of spiritual usefulness because it is lived to mount assault upon assault against God's spiritual enemy. May God raise up such warriors!"   </a:t>
            </a:r>
          </a:p>
          <a:p>
            <a:r>
              <a:rPr lang="en-US" sz="2400" i="1" dirty="0"/>
              <a:t>(Watchman Nee, </a:t>
            </a:r>
            <a:r>
              <a:rPr lang="en-US" sz="2400" i="1" u="sng" dirty="0"/>
              <a:t>The Spiritual Man</a:t>
            </a:r>
            <a:r>
              <a:rPr lang="en-US" sz="2400" i="1" dirty="0"/>
              <a:t>. Vol. 3)</a:t>
            </a:r>
          </a:p>
        </p:txBody>
      </p:sp>
    </p:spTree>
    <p:extLst>
      <p:ext uri="{BB962C8B-B14F-4D97-AF65-F5344CB8AC3E}">
        <p14:creationId xmlns:p14="http://schemas.microsoft.com/office/powerpoint/2010/main" val="27760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1519705"/>
            <a:ext cx="8829314" cy="901522"/>
          </a:xfrm>
        </p:spPr>
        <p:txBody>
          <a:bodyPr>
            <a:noAutofit/>
          </a:bodyPr>
          <a:lstStyle/>
          <a:p>
            <a:r>
              <a:rPr lang="en-US" sz="5400" dirty="0"/>
              <a:t>Re-introducing the Messiah</a:t>
            </a:r>
          </a:p>
        </p:txBody>
      </p:sp>
      <p:sp>
        <p:nvSpPr>
          <p:cNvPr id="7" name="Content Placeholder 6"/>
          <p:cNvSpPr>
            <a:spLocks noGrp="1"/>
          </p:cNvSpPr>
          <p:nvPr>
            <p:ph idx="1"/>
          </p:nvPr>
        </p:nvSpPr>
        <p:spPr>
          <a:xfrm>
            <a:off x="1712563" y="2717440"/>
            <a:ext cx="9839786" cy="1719334"/>
          </a:xfrm>
        </p:spPr>
        <p:txBody>
          <a:bodyPr>
            <a:normAutofit/>
          </a:bodyPr>
          <a:lstStyle/>
          <a:p>
            <a:r>
              <a:rPr lang="en-US" sz="4400" dirty="0"/>
              <a:t>Key Truths about the Identity and Purpose of the Savior, Jesus Christ.</a:t>
            </a:r>
            <a:endParaRPr lang="en-US" sz="3200" dirty="0"/>
          </a:p>
        </p:txBody>
      </p:sp>
    </p:spTree>
    <p:extLst>
      <p:ext uri="{BB962C8B-B14F-4D97-AF65-F5344CB8AC3E}">
        <p14:creationId xmlns:p14="http://schemas.microsoft.com/office/powerpoint/2010/main" val="379863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824247"/>
            <a:ext cx="8829314" cy="901521"/>
          </a:xfrm>
        </p:spPr>
        <p:txBody>
          <a:bodyPr>
            <a:noAutofit/>
          </a:bodyPr>
          <a:lstStyle/>
          <a:p>
            <a:r>
              <a:rPr lang="en-US" sz="5400" dirty="0"/>
              <a:t>1. His Name</a:t>
            </a:r>
          </a:p>
        </p:txBody>
      </p:sp>
      <p:sp>
        <p:nvSpPr>
          <p:cNvPr id="7" name="Content Placeholder 6"/>
          <p:cNvSpPr>
            <a:spLocks noGrp="1"/>
          </p:cNvSpPr>
          <p:nvPr>
            <p:ph idx="1"/>
          </p:nvPr>
        </p:nvSpPr>
        <p:spPr>
          <a:xfrm>
            <a:off x="1712563" y="1970466"/>
            <a:ext cx="9839786" cy="4120781"/>
          </a:xfrm>
        </p:spPr>
        <p:txBody>
          <a:bodyPr>
            <a:normAutofit/>
          </a:bodyPr>
          <a:lstStyle/>
          <a:p>
            <a:r>
              <a:rPr lang="en-US" sz="3600" b="1" dirty="0">
                <a:latin typeface="Fira Sans SemiBold" panose="020B0603050000020004" pitchFamily="34" charset="0"/>
              </a:rPr>
              <a:t>Jesus or </a:t>
            </a:r>
            <a:r>
              <a:rPr lang="en-US" sz="3600" b="1" dirty="0" err="1">
                <a:latin typeface="Fira Sans SemiBold" panose="020B0603050000020004" pitchFamily="34" charset="0"/>
              </a:rPr>
              <a:t>Y’shuah</a:t>
            </a:r>
            <a:r>
              <a:rPr lang="en-US" sz="3600" b="1" dirty="0">
                <a:latin typeface="Fira Sans SemiBold" panose="020B0603050000020004" pitchFamily="34" charset="0"/>
              </a:rPr>
              <a:t> </a:t>
            </a:r>
            <a:r>
              <a:rPr lang="en-US" sz="3600" dirty="0"/>
              <a:t>– </a:t>
            </a:r>
            <a:br>
              <a:rPr lang="en-US" sz="3600" dirty="0"/>
            </a:br>
            <a:r>
              <a:rPr lang="en-US" sz="3600" i="1" dirty="0"/>
              <a:t>The Hebrew form, corresponds to “Joshua”, meaning “God will deliver”,  not specifically from sin, but from anything:  “distress, war, servitude, or enemies”. </a:t>
            </a:r>
          </a:p>
          <a:p>
            <a:r>
              <a:rPr lang="en-US" sz="2100" i="1" dirty="0"/>
              <a:t>(Nelson’s Expository Dictionary of the Old Testament, Unger and White, 1980).</a:t>
            </a:r>
          </a:p>
        </p:txBody>
      </p:sp>
    </p:spTree>
    <p:extLst>
      <p:ext uri="{BB962C8B-B14F-4D97-AF65-F5344CB8AC3E}">
        <p14:creationId xmlns:p14="http://schemas.microsoft.com/office/powerpoint/2010/main" val="187861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875763"/>
            <a:ext cx="8829314" cy="901521"/>
          </a:xfrm>
        </p:spPr>
        <p:txBody>
          <a:bodyPr>
            <a:noAutofit/>
          </a:bodyPr>
          <a:lstStyle/>
          <a:p>
            <a:r>
              <a:rPr lang="en-US" sz="5400" dirty="0"/>
              <a:t>2. His Self-Introduction</a:t>
            </a:r>
          </a:p>
        </p:txBody>
      </p:sp>
      <p:sp>
        <p:nvSpPr>
          <p:cNvPr id="7" name="Content Placeholder 6"/>
          <p:cNvSpPr>
            <a:spLocks noGrp="1"/>
          </p:cNvSpPr>
          <p:nvPr>
            <p:ph idx="1"/>
          </p:nvPr>
        </p:nvSpPr>
        <p:spPr>
          <a:xfrm>
            <a:off x="1712564" y="1970466"/>
            <a:ext cx="9221600" cy="4120781"/>
          </a:xfrm>
        </p:spPr>
        <p:txBody>
          <a:bodyPr>
            <a:normAutofit fontScale="92500" lnSpcReduction="10000"/>
          </a:bodyPr>
          <a:lstStyle/>
          <a:p>
            <a:r>
              <a:rPr lang="en-US" sz="3600" i="1" dirty="0"/>
              <a:t>“The spirit of the Lord is upon me, because He anointed me to announce the good news to the poor, He has sent me to heal the broken in heart, to proclaim to captives, ‘Deliverance!’ and to the blind recovery of sight; To send forth the crushed in freedom, to proclaim the acceptable year of the Lord.”</a:t>
            </a:r>
          </a:p>
          <a:p>
            <a:r>
              <a:rPr lang="en-US" sz="2600" i="1" dirty="0"/>
              <a:t>Luke 4:18, 19  (Berry’s Interlinear New Testament)</a:t>
            </a:r>
          </a:p>
        </p:txBody>
      </p:sp>
    </p:spTree>
    <p:extLst>
      <p:ext uri="{BB962C8B-B14F-4D97-AF65-F5344CB8AC3E}">
        <p14:creationId xmlns:p14="http://schemas.microsoft.com/office/powerpoint/2010/main" val="58039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2563" y="875763"/>
            <a:ext cx="8829314" cy="901521"/>
          </a:xfrm>
        </p:spPr>
        <p:txBody>
          <a:bodyPr>
            <a:noAutofit/>
          </a:bodyPr>
          <a:lstStyle/>
          <a:p>
            <a:r>
              <a:rPr lang="en-US" sz="5400" dirty="0"/>
              <a:t>3. His Deeds</a:t>
            </a:r>
          </a:p>
        </p:txBody>
      </p:sp>
      <p:sp>
        <p:nvSpPr>
          <p:cNvPr id="7" name="Content Placeholder 6"/>
          <p:cNvSpPr>
            <a:spLocks noGrp="1"/>
          </p:cNvSpPr>
          <p:nvPr>
            <p:ph idx="1"/>
          </p:nvPr>
        </p:nvSpPr>
        <p:spPr>
          <a:xfrm>
            <a:off x="1712564" y="1970466"/>
            <a:ext cx="9427662" cy="4120781"/>
          </a:xfrm>
        </p:spPr>
        <p:txBody>
          <a:bodyPr>
            <a:normAutofit/>
          </a:bodyPr>
          <a:lstStyle/>
          <a:p>
            <a:r>
              <a:rPr lang="en-US" sz="4000" dirty="0"/>
              <a:t>Approximately 1/3 of  the account of His ministry as recorded in the Gospels was in direct spiritual confrontation with Satan or demons.</a:t>
            </a:r>
          </a:p>
        </p:txBody>
      </p:sp>
    </p:spTree>
    <p:extLst>
      <p:ext uri="{BB962C8B-B14F-4D97-AF65-F5344CB8AC3E}">
        <p14:creationId xmlns:p14="http://schemas.microsoft.com/office/powerpoint/2010/main" val="377807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TotalTime>
  <Words>1236</Words>
  <Application>Microsoft Office PowerPoint</Application>
  <PresentationFormat>Widescreen</PresentationFormat>
  <Paragraphs>108</Paragraphs>
  <Slides>27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Bree Serif</vt:lpstr>
      <vt:lpstr>Calibri</vt:lpstr>
      <vt:lpstr>Fira Sans</vt:lpstr>
      <vt:lpstr>Fira Sans SemiBold</vt:lpstr>
      <vt:lpstr>Office Theme</vt:lpstr>
      <vt:lpstr>PowerPoint Presentation</vt:lpstr>
      <vt:lpstr>PowerPoint Presentation</vt:lpstr>
      <vt:lpstr>Introduction</vt:lpstr>
      <vt:lpstr>The Battle</vt:lpstr>
      <vt:lpstr>PowerPoint Presentation</vt:lpstr>
      <vt:lpstr>Re-introducing the Messiah</vt:lpstr>
      <vt:lpstr>1. His Name</vt:lpstr>
      <vt:lpstr>2. His Self-Introduction</vt:lpstr>
      <vt:lpstr>3. His Deeds</vt:lpstr>
      <vt:lpstr>4. His Contrasting Approach</vt:lpstr>
      <vt:lpstr>5. His Calling to His Disciples</vt:lpstr>
      <vt:lpstr>6. His Stated Intent</vt:lpstr>
      <vt:lpstr>7. His Delegation of the Mission</vt:lpstr>
      <vt:lpstr>How Believers are Linked to the Life and Mission of Jesus</vt:lpstr>
      <vt:lpstr>Other Words to Believers</vt:lpstr>
      <vt:lpstr>Other Words to Believers</vt:lpstr>
      <vt:lpstr>How We Got Here</vt:lpstr>
      <vt:lpstr>PowerPoint Presentation</vt:lpstr>
      <vt:lpstr>Authority Restored</vt:lpstr>
      <vt:lpstr>PowerPoint Presentation</vt:lpstr>
      <vt:lpstr>Victory –  It’s all about Where You are Sitting!</vt:lpstr>
      <vt:lpstr>Our Position –  Not a Luxury, but a Necessity!</vt:lpstr>
      <vt:lpstr>PowerPoint Presentation</vt:lpstr>
      <vt:lpstr>PowerPoint Presentation</vt:lpstr>
      <vt:lpstr>PowerPoint Presentation</vt:lpstr>
      <vt:lpstr>His Promise to Us is Clear</vt:lpstr>
      <vt:lpstr>NO FEAR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Christensen</dc:creator>
  <cp:lastModifiedBy> </cp:lastModifiedBy>
  <cp:revision>157</cp:revision>
  <dcterms:created xsi:type="dcterms:W3CDTF">2018-05-13T23:26:46Z</dcterms:created>
  <dcterms:modified xsi:type="dcterms:W3CDTF">2019-06-09T23:33:21Z</dcterms:modified>
</cp:coreProperties>
</file>